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01" r:id="rId3"/>
    <p:sldId id="258" r:id="rId4"/>
    <p:sldId id="284" r:id="rId5"/>
    <p:sldId id="285" r:id="rId6"/>
    <p:sldId id="286" r:id="rId7"/>
    <p:sldId id="287" r:id="rId8"/>
    <p:sldId id="288" r:id="rId9"/>
    <p:sldId id="259" r:id="rId10"/>
    <p:sldId id="257" r:id="rId11"/>
    <p:sldId id="260" r:id="rId12"/>
    <p:sldId id="289" r:id="rId13"/>
    <p:sldId id="296" r:id="rId14"/>
    <p:sldId id="300" r:id="rId15"/>
    <p:sldId id="262" r:id="rId16"/>
    <p:sldId id="297" r:id="rId17"/>
    <p:sldId id="263" r:id="rId18"/>
    <p:sldId id="298" r:id="rId19"/>
    <p:sldId id="264" r:id="rId20"/>
    <p:sldId id="265" r:id="rId21"/>
    <p:sldId id="292" r:id="rId22"/>
    <p:sldId id="293" r:id="rId23"/>
    <p:sldId id="294" r:id="rId24"/>
    <p:sldId id="295" r:id="rId25"/>
    <p:sldId id="267" r:id="rId26"/>
    <p:sldId id="29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1B492-28E7-44FB-9B38-8C9C10CBEDEE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A3B32-64DE-4763-9884-EC13E2262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1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A3B32-64DE-4763-9884-EC13E22620A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86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A3B32-64DE-4763-9884-EC13E22620A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08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60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84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741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4682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555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932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912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828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65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70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4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31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99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88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162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853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70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6D0F742-2123-4E4F-91E4-FF6C3AABC828}" type="datetimeFigureOut">
              <a:rPr lang="fr-FR" smtClean="0"/>
              <a:t>12/02/2023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D1887-F3FA-4A73-8369-C151DE709D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192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0.png"/><Relationship Id="rId1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290.pn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80.png"/><Relationship Id="rId5" Type="http://schemas.openxmlformats.org/officeDocument/2006/relationships/image" Target="../media/image28.png"/><Relationship Id="rId15" Type="http://schemas.openxmlformats.org/officeDocument/2006/relationships/image" Target="../media/image32.png"/><Relationship Id="rId10" Type="http://schemas.openxmlformats.org/officeDocument/2006/relationships/image" Target="../media/image270.png"/><Relationship Id="rId4" Type="http://schemas.openxmlformats.org/officeDocument/2006/relationships/image" Target="../media/image27.png"/><Relationship Id="rId9" Type="http://schemas.openxmlformats.org/officeDocument/2006/relationships/image" Target="../media/image260.png"/><Relationship Id="rId1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01E0EC-F4EF-B17B-D19D-A526DD458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545" y="1143000"/>
            <a:ext cx="8699017" cy="3631875"/>
          </a:xfrm>
        </p:spPr>
        <p:txBody>
          <a:bodyPr>
            <a:normAutofit/>
          </a:bodyPr>
          <a:lstStyle/>
          <a:p>
            <a:r>
              <a:rPr lang="en-US" sz="5400" b="1" dirty="0"/>
              <a:t>Deep RL for Network Design in Marine Transportation</a:t>
            </a:r>
            <a:endParaRPr lang="fr-FR" sz="6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Home | InstaDeep - Decision-Making AI For The Enterprise">
            <a:extLst>
              <a:ext uri="{FF2B5EF4-FFF2-40B4-BE49-F238E27FC236}">
                <a16:creationId xmlns:a16="http://schemas.microsoft.com/office/drawing/2014/main" id="{29927516-163D-E384-F49C-98A1C731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" y="681593"/>
            <a:ext cx="6029809" cy="113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37B9BB6-7F93-4C78-9DD7-E766520E796D}"/>
              </a:ext>
            </a:extLst>
          </p:cNvPr>
          <p:cNvSpPr txBox="1"/>
          <p:nvPr/>
        </p:nvSpPr>
        <p:spPr>
          <a:xfrm>
            <a:off x="669303" y="5617024"/>
            <a:ext cx="5828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Timothé Boulet</a:t>
            </a:r>
          </a:p>
          <a:p>
            <a:r>
              <a:rPr lang="fr-FR" dirty="0" err="1"/>
              <a:t>Internship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: 9 August 2022 – 31 </a:t>
            </a:r>
            <a:r>
              <a:rPr lang="fr-FR" dirty="0" err="1"/>
              <a:t>January</a:t>
            </a:r>
            <a:r>
              <a:rPr lang="fr-FR" dirty="0"/>
              <a:t> 2023</a:t>
            </a:r>
          </a:p>
          <a:p>
            <a:r>
              <a:rPr lang="fr-FR" dirty="0" err="1"/>
              <a:t>Supervisor</a:t>
            </a:r>
            <a:r>
              <a:rPr lang="fr-FR" dirty="0"/>
              <a:t> : Ciprian </a:t>
            </a:r>
            <a:r>
              <a:rPr lang="fr-FR" dirty="0" err="1"/>
              <a:t>Stirbu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0732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B58213-7454-F18F-6A7E-9DE33BD4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42" y="165370"/>
            <a:ext cx="4221805" cy="2305456"/>
          </a:xfrm>
        </p:spPr>
        <p:txBody>
          <a:bodyPr/>
          <a:lstStyle/>
          <a:p>
            <a:r>
              <a:rPr lang="fr-FR" dirty="0"/>
              <a:t>The simulator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89A49D-12C7-2148-5B59-B6930543E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1" t="9447" r="6033" b="5810"/>
          <a:stretch/>
        </p:blipFill>
        <p:spPr bwMode="auto">
          <a:xfrm>
            <a:off x="3416204" y="2671718"/>
            <a:ext cx="8459469" cy="390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D6FBEA3-CCBB-3F0A-D63C-79CB0435D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447" y="441920"/>
            <a:ext cx="4609620" cy="125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F2C72BE-1F44-F102-A63F-944737A89833}"/>
              </a:ext>
            </a:extLst>
          </p:cNvPr>
          <p:cNvSpPr txBox="1"/>
          <p:nvPr/>
        </p:nvSpPr>
        <p:spPr>
          <a:xfrm>
            <a:off x="299633" y="3042843"/>
            <a:ext cx="2388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The WTT1 </a:t>
            </a:r>
            <a:r>
              <a:rPr lang="fr-FR" b="1" dirty="0" err="1"/>
              <a:t>topology</a:t>
            </a:r>
            <a:r>
              <a:rPr lang="fr-FR" b="1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22 ports</a:t>
            </a:r>
          </a:p>
          <a:p>
            <a:pPr marL="285750" indent="-285750">
              <a:buFontTx/>
              <a:buChar char="-"/>
            </a:pPr>
            <a:r>
              <a:rPr lang="fr-FR" dirty="0"/>
              <a:t>46 </a:t>
            </a:r>
            <a:r>
              <a:rPr lang="fr-FR" dirty="0" err="1"/>
              <a:t>vessels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13 routes</a:t>
            </a:r>
          </a:p>
        </p:txBody>
      </p:sp>
    </p:spTree>
    <p:extLst>
      <p:ext uri="{BB962C8B-B14F-4D97-AF65-F5344CB8AC3E}">
        <p14:creationId xmlns:p14="http://schemas.microsoft.com/office/powerpoint/2010/main" val="156442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BDA8E-D88C-6996-F456-D7F2E219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01" y="102522"/>
            <a:ext cx="9404723" cy="1400530"/>
          </a:xfrm>
        </p:spPr>
        <p:txBody>
          <a:bodyPr/>
          <a:lstStyle/>
          <a:p>
            <a:r>
              <a:rPr lang="fr-FR" dirty="0"/>
              <a:t>The ND+FD </a:t>
            </a:r>
            <a:r>
              <a:rPr lang="fr-FR" dirty="0" err="1"/>
              <a:t>problem</a:t>
            </a:r>
            <a:r>
              <a:rPr lang="fr-FR" dirty="0"/>
              <a:t> 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FEC473-763B-E45D-AACB-B935121C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2" y="1310024"/>
            <a:ext cx="9851886" cy="121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bas 4">
            <a:extLst>
              <a:ext uri="{FF2B5EF4-FFF2-40B4-BE49-F238E27FC236}">
                <a16:creationId xmlns:a16="http://schemas.microsoft.com/office/drawing/2014/main" id="{3D14CE8D-B86D-929D-7153-C94E330D7F57}"/>
              </a:ext>
            </a:extLst>
          </p:cNvPr>
          <p:cNvSpPr/>
          <p:nvPr/>
        </p:nvSpPr>
        <p:spPr>
          <a:xfrm>
            <a:off x="1349610" y="2932118"/>
            <a:ext cx="729574" cy="2031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E96628-CD14-A6E7-9A49-26E289404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2" y="5233439"/>
            <a:ext cx="41814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1EEE3E8-AE56-A0C9-6F4B-86190EEB56CB}"/>
              </a:ext>
            </a:extLst>
          </p:cNvPr>
          <p:cNvSpPr txBox="1"/>
          <p:nvPr/>
        </p:nvSpPr>
        <p:spPr>
          <a:xfrm>
            <a:off x="2453399" y="2888556"/>
            <a:ext cx="4360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ND+FD </a:t>
            </a:r>
            <a:r>
              <a:rPr lang="fr-FR" dirty="0" err="1"/>
              <a:t>approach</a:t>
            </a:r>
            <a:r>
              <a:rPr lang="fr-FR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routes and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 at the </a:t>
            </a:r>
            <a:r>
              <a:rPr lang="fr-FR" dirty="0" err="1"/>
              <a:t>same</a:t>
            </a:r>
            <a:r>
              <a:rPr lang="fr-FR" dirty="0"/>
              <a:t> time : one route for </a:t>
            </a:r>
            <a:r>
              <a:rPr lang="fr-FR" dirty="0" err="1"/>
              <a:t>each</a:t>
            </a:r>
            <a:r>
              <a:rPr lang="fr-FR" dirty="0"/>
              <a:t> vessel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optimize</a:t>
            </a:r>
            <a:r>
              <a:rPr lang="fr-FR" dirty="0"/>
              <a:t> at the ECR </a:t>
            </a:r>
            <a:r>
              <a:rPr lang="fr-FR" dirty="0" err="1"/>
              <a:t>level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use the </a:t>
            </a:r>
            <a:r>
              <a:rPr lang="fr-FR" dirty="0" err="1"/>
              <a:t>same</a:t>
            </a:r>
            <a:r>
              <a:rPr lang="fr-FR" dirty="0"/>
              <a:t> ECR </a:t>
            </a:r>
            <a:r>
              <a:rPr lang="fr-FR" dirty="0" err="1"/>
              <a:t>algorithm</a:t>
            </a:r>
            <a:r>
              <a:rPr lang="fr-FR" dirty="0"/>
              <a:t> (e.g. </a:t>
            </a:r>
            <a:r>
              <a:rPr lang="fr-FR" dirty="0" err="1"/>
              <a:t>random</a:t>
            </a:r>
            <a:r>
              <a:rPr lang="fr-FR" dirty="0"/>
              <a:t>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5E167B-9A40-A74F-ACD2-B0FD5B5F4324}"/>
              </a:ext>
            </a:extLst>
          </p:cNvPr>
          <p:cNvSpPr txBox="1"/>
          <p:nvPr/>
        </p:nvSpPr>
        <p:spPr>
          <a:xfrm>
            <a:off x="10427209" y="1453399"/>
            <a:ext cx="1827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 stage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B164B9B-C709-F33D-FE29-3FBFDD5AF63D}"/>
              </a:ext>
            </a:extLst>
          </p:cNvPr>
          <p:cNvSpPr txBox="1"/>
          <p:nvPr/>
        </p:nvSpPr>
        <p:spPr>
          <a:xfrm>
            <a:off x="4713831" y="5362324"/>
            <a:ext cx="1827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Black-box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024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536F-4D4F-397A-22EB-BA41983F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82" y="334652"/>
            <a:ext cx="9404723" cy="1400530"/>
          </a:xfrm>
        </p:spPr>
        <p:txBody>
          <a:bodyPr/>
          <a:lstStyle/>
          <a:p>
            <a:r>
              <a:rPr lang="fr-FR" dirty="0"/>
              <a:t>The ND+FD </a:t>
            </a:r>
            <a:r>
              <a:rPr lang="fr-FR" dirty="0" err="1"/>
              <a:t>problem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3FFC1-0CF8-F235-4BAE-EACE1EE94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61" y="3855650"/>
            <a:ext cx="8922096" cy="3223966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treated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metaheuristic</a:t>
            </a:r>
            <a:r>
              <a:rPr lang="fr-FR" dirty="0"/>
              <a:t> (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, </a:t>
            </a:r>
            <a:r>
              <a:rPr lang="fr-FR" dirty="0" err="1"/>
              <a:t>Tabu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RL)</a:t>
            </a:r>
            <a:br>
              <a:rPr lang="fr-FR" dirty="0"/>
            </a:b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for the ECR </a:t>
            </a:r>
            <a:r>
              <a:rPr lang="fr-FR" dirty="0" err="1"/>
              <a:t>algorithm</a:t>
            </a:r>
            <a:r>
              <a:rPr lang="fr-FR" dirty="0"/>
              <a:t> A :</a:t>
            </a:r>
            <a:br>
              <a:rPr lang="fr-FR" dirty="0"/>
            </a:br>
            <a:r>
              <a:rPr lang="fr-FR" dirty="0"/>
              <a:t>- Fast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quicly</a:t>
            </a:r>
            <a:r>
              <a:rPr lang="fr-FR" dirty="0"/>
              <a:t> run the </a:t>
            </a:r>
            <a:r>
              <a:rPr lang="fr-FR" dirty="0" err="1"/>
              <a:t>metaheuristic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br>
              <a:rPr lang="fr-FR" dirty="0"/>
            </a:br>
            <a:r>
              <a:rPr lang="fr-FR" dirty="0"/>
              <a:t>- Good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a correct signal</a:t>
            </a:r>
            <a:br>
              <a:rPr lang="fr-FR" dirty="0"/>
            </a:br>
            <a:endParaRPr lang="fr-FR" dirty="0"/>
          </a:p>
          <a:p>
            <a:r>
              <a:rPr lang="fr-FR" dirty="0"/>
              <a:t>Configure &amp; </a:t>
            </a:r>
            <a:r>
              <a:rPr lang="fr-FR" dirty="0" err="1"/>
              <a:t>Conquer</a:t>
            </a:r>
            <a:r>
              <a:rPr lang="fr-FR" dirty="0"/>
              <a:t> (CC) </a:t>
            </a:r>
            <a:r>
              <a:rPr lang="fr-FR" dirty="0" err="1"/>
              <a:t>approach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- Use a fast (but </a:t>
            </a:r>
            <a:r>
              <a:rPr lang="fr-FR" dirty="0" err="1"/>
              <a:t>imperfect</a:t>
            </a:r>
            <a:r>
              <a:rPr lang="fr-FR" dirty="0"/>
              <a:t>)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Ac</a:t>
            </a:r>
            <a:r>
              <a:rPr lang="fr-FR" dirty="0"/>
              <a:t> as the signal </a:t>
            </a:r>
            <a:br>
              <a:rPr lang="fr-FR" dirty="0"/>
            </a:br>
            <a:r>
              <a:rPr lang="fr-FR" dirty="0"/>
              <a:t>- Use a performant (but slow)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Ae</a:t>
            </a:r>
            <a:r>
              <a:rPr lang="fr-FR" dirty="0"/>
              <a:t> as the </a:t>
            </a:r>
            <a:r>
              <a:rPr lang="fr-FR" dirty="0" err="1"/>
              <a:t>evaluation</a:t>
            </a:r>
            <a:endParaRPr lang="fr-F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61B28B-6DAB-E069-31BB-B6A34637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750"/>
            <a:ext cx="41814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B015F8D-819E-79B7-AE01-AC084D2D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95" y="2316648"/>
            <a:ext cx="2268065" cy="933909"/>
          </a:xfrm>
          <a:prstGeom prst="rect">
            <a:avLst/>
          </a:prstGeom>
        </p:spPr>
      </p:pic>
      <p:sp>
        <p:nvSpPr>
          <p:cNvPr id="6" name="Signe Plus 5">
            <a:extLst>
              <a:ext uri="{FF2B5EF4-FFF2-40B4-BE49-F238E27FC236}">
                <a16:creationId xmlns:a16="http://schemas.microsoft.com/office/drawing/2014/main" id="{F1DAC7CA-3508-737C-032C-2E9D935A39CF}"/>
              </a:ext>
            </a:extLst>
          </p:cNvPr>
          <p:cNvSpPr/>
          <p:nvPr/>
        </p:nvSpPr>
        <p:spPr>
          <a:xfrm>
            <a:off x="3430066" y="2542534"/>
            <a:ext cx="431331" cy="492906"/>
          </a:xfrm>
          <a:prstGeom prst="mathPlus">
            <a:avLst>
              <a:gd name="adj1" fmla="val 169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033801C-1B4F-939F-4CCA-B6EC80BAD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659" y="2530300"/>
            <a:ext cx="3359535" cy="60299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C8A354D-0A6B-3EEA-2ABE-793F7DBB889A}"/>
              </a:ext>
            </a:extLst>
          </p:cNvPr>
          <p:cNvSpPr/>
          <p:nvPr/>
        </p:nvSpPr>
        <p:spPr>
          <a:xfrm>
            <a:off x="7475456" y="2664820"/>
            <a:ext cx="584462" cy="3405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8C78E834-876B-9B65-5613-5A9482EC35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" t="6858" r="9208" b="9392"/>
          <a:stretch/>
        </p:blipFill>
        <p:spPr>
          <a:xfrm>
            <a:off x="8314441" y="1861161"/>
            <a:ext cx="2828041" cy="194127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30999A9-EEE3-30C6-5BCE-917D978C4F2F}"/>
              </a:ext>
            </a:extLst>
          </p:cNvPr>
          <p:cNvSpPr txBox="1"/>
          <p:nvPr/>
        </p:nvSpPr>
        <p:spPr>
          <a:xfrm>
            <a:off x="9187287" y="151103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3051BE-3310-B480-1633-578F9D42A2AF}"/>
              </a:ext>
            </a:extLst>
          </p:cNvPr>
          <p:cNvSpPr txBox="1"/>
          <p:nvPr/>
        </p:nvSpPr>
        <p:spPr>
          <a:xfrm>
            <a:off x="1380510" y="1947316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 of ports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2F3647-3C95-0A2A-8961-8B79C0BF6960}"/>
              </a:ext>
            </a:extLst>
          </p:cNvPr>
          <p:cNvSpPr txBox="1"/>
          <p:nvPr/>
        </p:nvSpPr>
        <p:spPr>
          <a:xfrm>
            <a:off x="5462169" y="21732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fleet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077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130FD-B9A2-DC30-52DD-B655944B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4" y="-46228"/>
            <a:ext cx="9404723" cy="1400530"/>
          </a:xfrm>
        </p:spPr>
        <p:txBody>
          <a:bodyPr/>
          <a:lstStyle/>
          <a:p>
            <a:r>
              <a:rPr lang="fr-FR" dirty="0" err="1"/>
              <a:t>Reinforcement</a:t>
            </a:r>
            <a:r>
              <a:rPr lang="fr-FR" dirty="0"/>
              <a:t> Learning for Network Design, </a:t>
            </a:r>
            <a:r>
              <a:rPr lang="fr-FR" dirty="0" err="1"/>
              <a:t>why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5E1ECB-0210-E654-9D66-641614B59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851" y="1472467"/>
            <a:ext cx="10782906" cy="5599542"/>
          </a:xfrm>
        </p:spPr>
        <p:txBody>
          <a:bodyPr>
            <a:normAutofit/>
          </a:bodyPr>
          <a:lstStyle/>
          <a:p>
            <a:r>
              <a:rPr lang="fr-FR" dirty="0"/>
              <a:t>Able to train on the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instantly</a:t>
            </a:r>
            <a:r>
              <a:rPr lang="fr-FR" dirty="0"/>
              <a:t> </a:t>
            </a:r>
            <a:r>
              <a:rPr lang="fr-FR" dirty="0" err="1"/>
              <a:t>deployed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					</a:t>
            </a:r>
          </a:p>
          <a:p>
            <a:pPr marL="0" indent="0">
              <a:buNone/>
            </a:pPr>
            <a:r>
              <a:rPr lang="fr-FR" dirty="0"/>
              <a:t>					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r>
              <a:rPr lang="en-US" dirty="0"/>
              <a:t>By building the network sequentially, it scales extremely well with the size of the problem</a:t>
            </a:r>
          </a:p>
          <a:p>
            <a:r>
              <a:rPr lang="en-US" dirty="0"/>
              <a:t>Constraints are easy to implement using action masking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2035F3-30D1-15C2-B970-364DBB95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94" y="2012956"/>
            <a:ext cx="2268065" cy="9339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768202B-3FD8-D1C4-D06E-BBFFFCCC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48" y="3116387"/>
            <a:ext cx="2268065" cy="9339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DD5FC37-E3BE-E196-F0C8-115A621F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337" y="4219818"/>
            <a:ext cx="1288885" cy="9436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176503-BB17-7C64-A912-043EB7FFD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94" y="2200091"/>
            <a:ext cx="3359535" cy="602993"/>
          </a:xfrm>
          <a:prstGeom prst="rect">
            <a:avLst/>
          </a:prstGeom>
        </p:spPr>
      </p:pic>
      <p:sp>
        <p:nvSpPr>
          <p:cNvPr id="10" name="Signe Plus 9">
            <a:extLst>
              <a:ext uri="{FF2B5EF4-FFF2-40B4-BE49-F238E27FC236}">
                <a16:creationId xmlns:a16="http://schemas.microsoft.com/office/drawing/2014/main" id="{C63CBF60-C7A3-743F-D1E6-3C963D8013F9}"/>
              </a:ext>
            </a:extLst>
          </p:cNvPr>
          <p:cNvSpPr/>
          <p:nvPr/>
        </p:nvSpPr>
        <p:spPr>
          <a:xfrm>
            <a:off x="4113745" y="2246369"/>
            <a:ext cx="430047" cy="492906"/>
          </a:xfrm>
          <a:prstGeom prst="mathPlus">
            <a:avLst>
              <a:gd name="adj1" fmla="val 169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igne Plus 10">
            <a:extLst>
              <a:ext uri="{FF2B5EF4-FFF2-40B4-BE49-F238E27FC236}">
                <a16:creationId xmlns:a16="http://schemas.microsoft.com/office/drawing/2014/main" id="{35740CF9-DD8E-F553-020F-D3973194C8B4}"/>
              </a:ext>
            </a:extLst>
          </p:cNvPr>
          <p:cNvSpPr/>
          <p:nvPr/>
        </p:nvSpPr>
        <p:spPr>
          <a:xfrm>
            <a:off x="4113745" y="3242587"/>
            <a:ext cx="430047" cy="492906"/>
          </a:xfrm>
          <a:prstGeom prst="mathPlus">
            <a:avLst>
              <a:gd name="adj1" fmla="val 169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841533D-5035-8AB7-F906-98D8395C7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294" y="3116387"/>
            <a:ext cx="3501229" cy="879766"/>
          </a:xfrm>
          <a:prstGeom prst="rect">
            <a:avLst/>
          </a:prstGeom>
        </p:spPr>
      </p:pic>
      <p:sp>
        <p:nvSpPr>
          <p:cNvPr id="14" name="Signe Plus 13">
            <a:extLst>
              <a:ext uri="{FF2B5EF4-FFF2-40B4-BE49-F238E27FC236}">
                <a16:creationId xmlns:a16="http://schemas.microsoft.com/office/drawing/2014/main" id="{25B1F50C-1DB4-1E48-213C-AADD78EA6DCB}"/>
              </a:ext>
            </a:extLst>
          </p:cNvPr>
          <p:cNvSpPr/>
          <p:nvPr/>
        </p:nvSpPr>
        <p:spPr>
          <a:xfrm>
            <a:off x="3667684" y="4445189"/>
            <a:ext cx="430047" cy="492906"/>
          </a:xfrm>
          <a:prstGeom prst="mathPlus">
            <a:avLst>
              <a:gd name="adj1" fmla="val 169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C0F9D54-09B3-B111-AB64-B8FB8D590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193" y="4379692"/>
            <a:ext cx="2012967" cy="695612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19E5B3B6-B82F-FD98-E75B-694FEBCAB2F7}"/>
              </a:ext>
            </a:extLst>
          </p:cNvPr>
          <p:cNvSpPr/>
          <p:nvPr/>
        </p:nvSpPr>
        <p:spPr>
          <a:xfrm>
            <a:off x="8535193" y="2398710"/>
            <a:ext cx="584462" cy="3405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77998638-49B8-CF81-1452-65DCD284F3C7}"/>
              </a:ext>
            </a:extLst>
          </p:cNvPr>
          <p:cNvSpPr/>
          <p:nvPr/>
        </p:nvSpPr>
        <p:spPr>
          <a:xfrm>
            <a:off x="8562357" y="3385987"/>
            <a:ext cx="584462" cy="3405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3CBD9661-EBFF-2DB8-DE8D-29CE7833A9FB}"/>
              </a:ext>
            </a:extLst>
          </p:cNvPr>
          <p:cNvSpPr/>
          <p:nvPr/>
        </p:nvSpPr>
        <p:spPr>
          <a:xfrm>
            <a:off x="6659064" y="4521359"/>
            <a:ext cx="584462" cy="3405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873F9A-6CF6-9D1D-5731-964F3EB13534}"/>
              </a:ext>
            </a:extLst>
          </p:cNvPr>
          <p:cNvSpPr txBox="1"/>
          <p:nvPr/>
        </p:nvSpPr>
        <p:spPr>
          <a:xfrm>
            <a:off x="9270485" y="234816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3EECBD3-9821-B519-82B7-4D279E29F7FC}"/>
              </a:ext>
            </a:extLst>
          </p:cNvPr>
          <p:cNvSpPr txBox="1"/>
          <p:nvPr/>
        </p:nvSpPr>
        <p:spPr>
          <a:xfrm>
            <a:off x="9352354" y="334684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9E6264E-BDCD-272A-9257-3B2FC627A295}"/>
              </a:ext>
            </a:extLst>
          </p:cNvPr>
          <p:cNvSpPr txBox="1"/>
          <p:nvPr/>
        </p:nvSpPr>
        <p:spPr>
          <a:xfrm>
            <a:off x="7413481" y="446061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09890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CEAE7-A106-A75F-0240-4D2F57AB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RL environnement : the </a:t>
            </a:r>
            <a:r>
              <a:rPr lang="fr-FR" dirty="0" err="1"/>
              <a:t>idea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32BAE-AB5C-951D-9818-626DBC78F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9" y="1670512"/>
            <a:ext cx="10706100" cy="52918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Goal </a:t>
            </a:r>
            <a:r>
              <a:rPr lang="fr-FR" dirty="0" err="1"/>
              <a:t>directed</a:t>
            </a:r>
            <a:r>
              <a:rPr lang="fr-FR" dirty="0"/>
              <a:t> graph construction : https://arxiv.org/abs/2001.11279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4BC428-1545-C1C2-A510-6F39988B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93" y="4360423"/>
            <a:ext cx="9103213" cy="21557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C9BC6A4-030D-6EB3-8787-32C94335E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58"/>
          <a:stretch/>
        </p:blipFill>
        <p:spPr>
          <a:xfrm>
            <a:off x="839789" y="2199691"/>
            <a:ext cx="10706100" cy="187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B58213-7454-F18F-6A7E-9DE33BD4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RL environnement : transitions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1DF5F-CA4A-CB66-8955-2F81B472D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22" y="2909410"/>
            <a:ext cx="2291196" cy="4112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427188-6648-E15C-5723-5AEA4C92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22" y="1714500"/>
            <a:ext cx="2291196" cy="9681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422147-00F5-7847-A743-FBE185966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401" y="1714500"/>
            <a:ext cx="2291197" cy="96811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B6AC688-9EDC-D8A1-BDAE-95EE65891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782" y="2909410"/>
            <a:ext cx="2291196" cy="4112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1CE68BE-EB83-19C3-D42B-610866F6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782" y="1714500"/>
            <a:ext cx="2291196" cy="96811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21DB499-DCBF-1D1C-70DC-62839AD8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22" y="4629555"/>
            <a:ext cx="2291196" cy="96811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3CDAD1E-424F-2816-2283-07F34F06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01" y="4629555"/>
            <a:ext cx="2291196" cy="96811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0C8FA5F0-63FB-7804-8CA0-FCBDD004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782" y="4629555"/>
            <a:ext cx="2291196" cy="96811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41C45901-67E8-B1DF-816E-415C4AF9C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780" y="1722005"/>
            <a:ext cx="2291197" cy="968111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9E1F9B23-FEE1-CAF8-3758-D9C03700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21" y="4629554"/>
            <a:ext cx="2291195" cy="968111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810DAA84-3768-0070-F0B7-7EE5D2A84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19" y="4629554"/>
            <a:ext cx="2291195" cy="968111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F1C27EFF-42B2-B418-7C78-DC25A63B2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0401" y="4645684"/>
            <a:ext cx="2291198" cy="96811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B0C269D0-6C5C-30A3-AA20-30334B6653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55" y="4645683"/>
            <a:ext cx="2253022" cy="951981"/>
          </a:xfrm>
          <a:prstGeom prst="rect">
            <a:avLst/>
          </a:prstGeom>
        </p:spPr>
      </p:pic>
      <p:sp>
        <p:nvSpPr>
          <p:cNvPr id="56" name="Flèche : haut 55">
            <a:extLst>
              <a:ext uri="{FF2B5EF4-FFF2-40B4-BE49-F238E27FC236}">
                <a16:creationId xmlns:a16="http://schemas.microsoft.com/office/drawing/2014/main" id="{273FFA0B-C72F-CF73-EC85-1E3A16B4C321}"/>
              </a:ext>
            </a:extLst>
          </p:cNvPr>
          <p:cNvSpPr/>
          <p:nvPr/>
        </p:nvSpPr>
        <p:spPr>
          <a:xfrm>
            <a:off x="1091704" y="3285358"/>
            <a:ext cx="331744" cy="292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3BE8262F-F5B7-B60E-35FA-E244A0B56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01" y="2909410"/>
            <a:ext cx="2291196" cy="411240"/>
          </a:xfrm>
          <a:prstGeom prst="rect">
            <a:avLst/>
          </a:prstGeom>
        </p:spPr>
      </p:pic>
      <p:sp>
        <p:nvSpPr>
          <p:cNvPr id="60" name="Flèche : haut 59">
            <a:extLst>
              <a:ext uri="{FF2B5EF4-FFF2-40B4-BE49-F238E27FC236}">
                <a16:creationId xmlns:a16="http://schemas.microsoft.com/office/drawing/2014/main" id="{4FD80B37-D7EF-4134-A5AE-5E33A9132229}"/>
              </a:ext>
            </a:extLst>
          </p:cNvPr>
          <p:cNvSpPr/>
          <p:nvPr/>
        </p:nvSpPr>
        <p:spPr>
          <a:xfrm>
            <a:off x="5162083" y="3285358"/>
            <a:ext cx="331744" cy="292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94E4B64-C203-AA95-7238-E70AF216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780" y="2956533"/>
            <a:ext cx="2291196" cy="411240"/>
          </a:xfrm>
          <a:prstGeom prst="rect">
            <a:avLst/>
          </a:prstGeom>
        </p:spPr>
      </p:pic>
      <p:sp>
        <p:nvSpPr>
          <p:cNvPr id="62" name="Flèche : haut 61">
            <a:extLst>
              <a:ext uri="{FF2B5EF4-FFF2-40B4-BE49-F238E27FC236}">
                <a16:creationId xmlns:a16="http://schemas.microsoft.com/office/drawing/2014/main" id="{B7A424DC-FAC2-EAEC-7D67-89A7C58A6ABA}"/>
              </a:ext>
            </a:extLst>
          </p:cNvPr>
          <p:cNvSpPr/>
          <p:nvPr/>
        </p:nvSpPr>
        <p:spPr>
          <a:xfrm>
            <a:off x="9232462" y="3332481"/>
            <a:ext cx="331744" cy="292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5CF633CC-3640-20E9-C6D0-C5F1FD2A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53" y="5823863"/>
            <a:ext cx="2291196" cy="411240"/>
          </a:xfrm>
          <a:prstGeom prst="rect">
            <a:avLst/>
          </a:prstGeom>
        </p:spPr>
      </p:pic>
      <p:sp>
        <p:nvSpPr>
          <p:cNvPr id="64" name="Flèche : haut 63">
            <a:extLst>
              <a:ext uri="{FF2B5EF4-FFF2-40B4-BE49-F238E27FC236}">
                <a16:creationId xmlns:a16="http://schemas.microsoft.com/office/drawing/2014/main" id="{76210976-F957-255A-3F6C-163A043235A5}"/>
              </a:ext>
            </a:extLst>
          </p:cNvPr>
          <p:cNvSpPr/>
          <p:nvPr/>
        </p:nvSpPr>
        <p:spPr>
          <a:xfrm>
            <a:off x="1061135" y="6199811"/>
            <a:ext cx="331744" cy="292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5814A9A0-8F66-8B27-FB08-CF4F07E2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543" y="5823863"/>
            <a:ext cx="2291196" cy="411240"/>
          </a:xfrm>
          <a:prstGeom prst="rect">
            <a:avLst/>
          </a:prstGeom>
        </p:spPr>
      </p:pic>
      <p:sp>
        <p:nvSpPr>
          <p:cNvPr id="66" name="Flèche : haut 65">
            <a:extLst>
              <a:ext uri="{FF2B5EF4-FFF2-40B4-BE49-F238E27FC236}">
                <a16:creationId xmlns:a16="http://schemas.microsoft.com/office/drawing/2014/main" id="{B28DC67A-DBF2-861F-C3A1-50F0D825FB3F}"/>
              </a:ext>
            </a:extLst>
          </p:cNvPr>
          <p:cNvSpPr/>
          <p:nvPr/>
        </p:nvSpPr>
        <p:spPr>
          <a:xfrm>
            <a:off x="5688940" y="6199811"/>
            <a:ext cx="331744" cy="292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F8860F7B-A6D4-CC4C-E557-CEB2E697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780" y="5823863"/>
            <a:ext cx="2291196" cy="411240"/>
          </a:xfrm>
          <a:prstGeom prst="rect">
            <a:avLst/>
          </a:prstGeom>
        </p:spPr>
      </p:pic>
      <p:sp>
        <p:nvSpPr>
          <p:cNvPr id="68" name="Flèche : haut 67">
            <a:extLst>
              <a:ext uri="{FF2B5EF4-FFF2-40B4-BE49-F238E27FC236}">
                <a16:creationId xmlns:a16="http://schemas.microsoft.com/office/drawing/2014/main" id="{FF53E4C5-A2B6-F4E0-5FAF-0E5779412550}"/>
              </a:ext>
            </a:extLst>
          </p:cNvPr>
          <p:cNvSpPr/>
          <p:nvPr/>
        </p:nvSpPr>
        <p:spPr>
          <a:xfrm>
            <a:off x="9747181" y="6199811"/>
            <a:ext cx="331744" cy="292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Flèche : droite 69">
            <a:extLst>
              <a:ext uri="{FF2B5EF4-FFF2-40B4-BE49-F238E27FC236}">
                <a16:creationId xmlns:a16="http://schemas.microsoft.com/office/drawing/2014/main" id="{114D759F-5D4A-646C-4AB7-2420474F663F}"/>
              </a:ext>
            </a:extLst>
          </p:cNvPr>
          <p:cNvSpPr/>
          <p:nvPr/>
        </p:nvSpPr>
        <p:spPr>
          <a:xfrm>
            <a:off x="3457493" y="2197506"/>
            <a:ext cx="1206631" cy="36764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03AF08E0-FB62-04B8-75B2-F67679A5C528}"/>
                  </a:ext>
                </a:extLst>
              </p:cNvPr>
              <p:cNvSpPr txBox="1"/>
              <p:nvPr/>
            </p:nvSpPr>
            <p:spPr>
              <a:xfrm>
                <a:off x="3818626" y="1898597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03AF08E0-FB62-04B8-75B2-F67679A5C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626" y="1898597"/>
                <a:ext cx="484363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Flèche : droite 71">
            <a:extLst>
              <a:ext uri="{FF2B5EF4-FFF2-40B4-BE49-F238E27FC236}">
                <a16:creationId xmlns:a16="http://schemas.microsoft.com/office/drawing/2014/main" id="{CDA3A206-8608-4840-E48C-18F2916B3BE4}"/>
              </a:ext>
            </a:extLst>
          </p:cNvPr>
          <p:cNvSpPr/>
          <p:nvPr/>
        </p:nvSpPr>
        <p:spPr>
          <a:xfrm>
            <a:off x="7527873" y="2212331"/>
            <a:ext cx="1206631" cy="36764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AF0037A-4DE9-4E18-86D4-A71ED05B26C9}"/>
                  </a:ext>
                </a:extLst>
              </p:cNvPr>
              <p:cNvSpPr txBox="1"/>
              <p:nvPr/>
            </p:nvSpPr>
            <p:spPr>
              <a:xfrm>
                <a:off x="7889006" y="1913422"/>
                <a:ext cx="479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AF0037A-4DE9-4E18-86D4-A71ED05B2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006" y="1913422"/>
                <a:ext cx="479041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Flèche : droite 73">
            <a:extLst>
              <a:ext uri="{FF2B5EF4-FFF2-40B4-BE49-F238E27FC236}">
                <a16:creationId xmlns:a16="http://schemas.microsoft.com/office/drawing/2014/main" id="{BE53E01A-4904-4857-6410-4A8242373813}"/>
              </a:ext>
            </a:extLst>
          </p:cNvPr>
          <p:cNvSpPr/>
          <p:nvPr/>
        </p:nvSpPr>
        <p:spPr>
          <a:xfrm>
            <a:off x="3476576" y="5246151"/>
            <a:ext cx="1206631" cy="36764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B18AF515-E0BE-9D00-1490-66E2B925BA95}"/>
                  </a:ext>
                </a:extLst>
              </p:cNvPr>
              <p:cNvSpPr txBox="1"/>
              <p:nvPr/>
            </p:nvSpPr>
            <p:spPr>
              <a:xfrm>
                <a:off x="3837709" y="4947242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B18AF515-E0BE-9D00-1490-66E2B925B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709" y="4947242"/>
                <a:ext cx="484363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629763D3-017F-467D-0527-66645F4CAC55}"/>
              </a:ext>
            </a:extLst>
          </p:cNvPr>
          <p:cNvSpPr/>
          <p:nvPr/>
        </p:nvSpPr>
        <p:spPr>
          <a:xfrm>
            <a:off x="7546959" y="5224069"/>
            <a:ext cx="1206631" cy="36764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74C6A407-49D2-CA1F-7AFB-2E702A96F60F}"/>
                  </a:ext>
                </a:extLst>
              </p:cNvPr>
              <p:cNvSpPr txBox="1"/>
              <p:nvPr/>
            </p:nvSpPr>
            <p:spPr>
              <a:xfrm>
                <a:off x="7908092" y="4925160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74C6A407-49D2-CA1F-7AFB-2E702A96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092" y="4925160"/>
                <a:ext cx="484363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C1B50964-B637-917C-36C9-85AE521241A8}"/>
                  </a:ext>
                </a:extLst>
              </p:cNvPr>
              <p:cNvSpPr txBox="1"/>
              <p:nvPr/>
            </p:nvSpPr>
            <p:spPr>
              <a:xfrm>
                <a:off x="1783434" y="1299251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C1B50964-B637-917C-36C9-85AE52124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434" y="1299251"/>
                <a:ext cx="457882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B2DF5D9E-CEC0-4277-74C4-4E8F4259C105}"/>
                  </a:ext>
                </a:extLst>
              </p:cNvPr>
              <p:cNvSpPr txBox="1"/>
              <p:nvPr/>
            </p:nvSpPr>
            <p:spPr>
              <a:xfrm>
                <a:off x="5917134" y="1265542"/>
                <a:ext cx="45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B2DF5D9E-CEC0-4277-74C4-4E8F4259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134" y="1265542"/>
                <a:ext cx="452560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7AAAF5ED-7E91-A2D7-87C3-7CEDA28E33FB}"/>
                  </a:ext>
                </a:extLst>
              </p:cNvPr>
              <p:cNvSpPr txBox="1"/>
              <p:nvPr/>
            </p:nvSpPr>
            <p:spPr>
              <a:xfrm>
                <a:off x="1766110" y="4171796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7AAAF5ED-7E91-A2D7-87C3-7CEDA28E3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110" y="4171796"/>
                <a:ext cx="457882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FDBB4B6C-D383-0F9F-2F81-1051408F2F19}"/>
                  </a:ext>
                </a:extLst>
              </p:cNvPr>
              <p:cNvSpPr txBox="1"/>
              <p:nvPr/>
            </p:nvSpPr>
            <p:spPr>
              <a:xfrm>
                <a:off x="5929186" y="4202925"/>
                <a:ext cx="453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FDBB4B6C-D383-0F9F-2F81-1051408F2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186" y="4202925"/>
                <a:ext cx="453393" cy="369332"/>
              </a:xfrm>
              <a:prstGeom prst="rect">
                <a:avLst/>
              </a:prstGeom>
              <a:blipFill>
                <a:blip r:embed="rId1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B63E2738-3E51-118C-487C-51FC11192199}"/>
                  </a:ext>
                </a:extLst>
              </p:cNvPr>
              <p:cNvSpPr txBox="1"/>
              <p:nvPr/>
            </p:nvSpPr>
            <p:spPr>
              <a:xfrm>
                <a:off x="9968008" y="4163253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B63E2738-3E51-118C-487C-51FC1119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008" y="4163253"/>
                <a:ext cx="457882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62CD4440-621C-D4AF-672D-D82BEAAC8A9B}"/>
                  </a:ext>
                </a:extLst>
              </p:cNvPr>
              <p:cNvSpPr txBox="1"/>
              <p:nvPr/>
            </p:nvSpPr>
            <p:spPr>
              <a:xfrm>
                <a:off x="9913053" y="1242811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62CD4440-621C-D4AF-672D-D82BEAAC8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053" y="1242811"/>
                <a:ext cx="457882" cy="369332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14959970-A829-FBB3-FF19-C9162C0124B0}"/>
              </a:ext>
            </a:extLst>
          </p:cNvPr>
          <p:cNvSpPr txBox="1"/>
          <p:nvPr/>
        </p:nvSpPr>
        <p:spPr>
          <a:xfrm>
            <a:off x="406221" y="3584482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current vessel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67C62BA5-E812-34E0-99C6-EAB0622A1FC6}"/>
              </a:ext>
            </a:extLst>
          </p:cNvPr>
          <p:cNvSpPr/>
          <p:nvPr/>
        </p:nvSpPr>
        <p:spPr>
          <a:xfrm>
            <a:off x="-563632" y="5040246"/>
            <a:ext cx="1206631" cy="36764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3251ED8-50CE-0EE1-A830-D561ECBD3B32}"/>
              </a:ext>
            </a:extLst>
          </p:cNvPr>
          <p:cNvSpPr/>
          <p:nvPr/>
        </p:nvSpPr>
        <p:spPr>
          <a:xfrm>
            <a:off x="11588684" y="2197505"/>
            <a:ext cx="1206631" cy="36764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3F34CE6-5936-08E5-B930-000AC1C8931E}"/>
              </a:ext>
            </a:extLst>
          </p:cNvPr>
          <p:cNvSpPr/>
          <p:nvPr/>
        </p:nvSpPr>
        <p:spPr>
          <a:xfrm>
            <a:off x="11588684" y="5229238"/>
            <a:ext cx="1206631" cy="36764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118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1" grpId="0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/>
      <p:bldP spid="79" grpId="0"/>
      <p:bldP spid="80" grpId="0"/>
      <p:bldP spid="81" grpId="0"/>
      <p:bldP spid="82" grpId="0"/>
      <p:bldP spid="83" grpId="0"/>
      <p:bldP spid="4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A5EEC-E747-8799-C384-6638B5BE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RL environnement : </a:t>
            </a:r>
            <a:r>
              <a:rPr lang="fr-FR" dirty="0" err="1"/>
              <a:t>termination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06702D0-10ED-761A-1F4E-98103FAC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43" y="2460890"/>
            <a:ext cx="2291196" cy="9681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D26F06-DA9B-3E85-F3F5-0B1E52FF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442" y="2460889"/>
            <a:ext cx="2291195" cy="9681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C9A366F-5220-27A5-1E84-9B0FB1383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440" y="2460889"/>
            <a:ext cx="2291195" cy="9681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9D9B9E5-0D06-D1CD-FA27-A8D2EF389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874" y="3655198"/>
            <a:ext cx="2291196" cy="411240"/>
          </a:xfrm>
          <a:prstGeom prst="rect">
            <a:avLst/>
          </a:prstGeom>
        </p:spPr>
      </p:pic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A571A53E-0706-9FA8-4B04-9AE51132596A}"/>
              </a:ext>
            </a:extLst>
          </p:cNvPr>
          <p:cNvSpPr/>
          <p:nvPr/>
        </p:nvSpPr>
        <p:spPr>
          <a:xfrm>
            <a:off x="5016728" y="4036641"/>
            <a:ext cx="331744" cy="292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8C7EA90-1994-3B34-6B8C-4254F001CBBE}"/>
                  </a:ext>
                </a:extLst>
              </p:cNvPr>
              <p:cNvSpPr txBox="1"/>
              <p:nvPr/>
            </p:nvSpPr>
            <p:spPr>
              <a:xfrm>
                <a:off x="4094531" y="2003131"/>
                <a:ext cx="477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8C7EA90-1994-3B34-6B8C-4254F001C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31" y="2003131"/>
                <a:ext cx="477567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 21">
            <a:extLst>
              <a:ext uri="{FF2B5EF4-FFF2-40B4-BE49-F238E27FC236}">
                <a16:creationId xmlns:a16="http://schemas.microsoft.com/office/drawing/2014/main" id="{C87A2AEA-DB8E-E836-C571-ED4CBDC4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7872" y="2460888"/>
            <a:ext cx="2321763" cy="981027"/>
          </a:xfrm>
          <a:prstGeom prst="rect">
            <a:avLst/>
          </a:prstGeom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886229BC-BBBC-E710-BA80-5C64B6058F19}"/>
              </a:ext>
            </a:extLst>
          </p:cNvPr>
          <p:cNvSpPr/>
          <p:nvPr/>
        </p:nvSpPr>
        <p:spPr>
          <a:xfrm>
            <a:off x="1570327" y="2888170"/>
            <a:ext cx="1206631" cy="36764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7A6F14B3-3596-556C-CD7D-AFDEF6D41DE8}"/>
                  </a:ext>
                </a:extLst>
              </p:cNvPr>
              <p:cNvSpPr txBox="1"/>
              <p:nvPr/>
            </p:nvSpPr>
            <p:spPr>
              <a:xfrm>
                <a:off x="1931460" y="2589261"/>
                <a:ext cx="723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7A6F14B3-3596-556C-CD7D-AFDEF6D41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460" y="2589261"/>
                <a:ext cx="72366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Flèche : droite 24">
                <a:extLst>
                  <a:ext uri="{FF2B5EF4-FFF2-40B4-BE49-F238E27FC236}">
                    <a16:creationId xmlns:a16="http://schemas.microsoft.com/office/drawing/2014/main" id="{FF505987-FA32-0D99-3AC5-EF4927CAB9AB}"/>
                  </a:ext>
                </a:extLst>
              </p:cNvPr>
              <p:cNvSpPr/>
              <p:nvPr/>
            </p:nvSpPr>
            <p:spPr>
              <a:xfrm>
                <a:off x="6055201" y="2610829"/>
                <a:ext cx="1274323" cy="695528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algo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Flèche : droite 24">
                <a:extLst>
                  <a:ext uri="{FF2B5EF4-FFF2-40B4-BE49-F238E27FC236}">
                    <a16:creationId xmlns:a16="http://schemas.microsoft.com/office/drawing/2014/main" id="{FF505987-FA32-0D99-3AC5-EF4927CAB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201" y="2610829"/>
                <a:ext cx="1274323" cy="695528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4099DE5-D29D-4B03-0046-D63F5F14BF48}"/>
                  </a:ext>
                </a:extLst>
              </p:cNvPr>
              <p:cNvSpPr txBox="1"/>
              <p:nvPr/>
            </p:nvSpPr>
            <p:spPr>
              <a:xfrm>
                <a:off x="7397344" y="2664625"/>
                <a:ext cx="26534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reward</m:t>
                      </m:r>
                      <m:r>
                        <m:rPr>
                          <m:nor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4099DE5-D29D-4B03-0046-D63F5F14B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344" y="2664625"/>
                <a:ext cx="265349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E14F58FF-6DCF-97AF-99F6-C8BCA3683E92}"/>
              </a:ext>
            </a:extLst>
          </p:cNvPr>
          <p:cNvSpPr txBox="1"/>
          <p:nvPr/>
        </p:nvSpPr>
        <p:spPr>
          <a:xfrm>
            <a:off x="905522" y="5273336"/>
            <a:ext cx="942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episode</a:t>
            </a:r>
            <a:r>
              <a:rPr lang="fr-FR" dirty="0"/>
              <a:t> </a:t>
            </a:r>
            <a:r>
              <a:rPr lang="fr-FR" dirty="0" err="1"/>
              <a:t>terminates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all </a:t>
            </a:r>
            <a:r>
              <a:rPr lang="fr-FR" dirty="0" err="1"/>
              <a:t>vessels</a:t>
            </a:r>
            <a:r>
              <a:rPr lang="fr-FR" dirty="0"/>
              <a:t> are </a:t>
            </a:r>
            <a:r>
              <a:rPr lang="fr-FR" dirty="0" err="1"/>
              <a:t>assigned</a:t>
            </a:r>
            <a:r>
              <a:rPr lang="fr-FR" dirty="0"/>
              <a:t> (all </a:t>
            </a:r>
            <a:r>
              <a:rPr lang="fr-FR" dirty="0" err="1"/>
              <a:t>individual</a:t>
            </a:r>
            <a:r>
              <a:rPr lang="fr-FR" dirty="0"/>
              <a:t> routes are </a:t>
            </a:r>
            <a:r>
              <a:rPr lang="fr-FR" dirty="0" err="1"/>
              <a:t>built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100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BDA8E-D88C-6996-F456-D7F2E219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RL environnement : </a:t>
            </a:r>
            <a:r>
              <a:rPr lang="fr-FR" dirty="0" err="1"/>
              <a:t>reward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756178-82CC-E19C-E65E-B6E5CC7B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51" y="2420340"/>
            <a:ext cx="82772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4F105B-5879-C089-D4D0-8AAF7031CE51}"/>
                  </a:ext>
                </a:extLst>
              </p:cNvPr>
              <p:cNvSpPr txBox="1"/>
              <p:nvPr/>
            </p:nvSpPr>
            <p:spPr>
              <a:xfrm>
                <a:off x="489653" y="5004753"/>
                <a:ext cx="9226485" cy="66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Reward = 1 </a:t>
                </a:r>
                <a:r>
                  <a:rPr lang="fr-FR" dirty="0" err="1"/>
                  <a:t>means</a:t>
                </a:r>
                <a:r>
                  <a:rPr lang="fr-FR" dirty="0"/>
                  <a:t> the agent </a:t>
                </a:r>
                <a:r>
                  <a:rPr lang="fr-FR" dirty="0" err="1"/>
                  <a:t>generates</a:t>
                </a:r>
                <a:r>
                  <a:rPr lang="fr-FR" dirty="0"/>
                  <a:t> networks as good as expert networks</a:t>
                </a:r>
              </a:p>
              <a:p>
                <a:r>
                  <a:rPr lang="fr-FR" dirty="0"/>
                  <a:t>Goal : </a:t>
                </a:r>
                <a:r>
                  <a:rPr lang="fr-FR" dirty="0" err="1"/>
                  <a:t>reach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4F105B-5879-C089-D4D0-8AAF7031C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53" y="5004753"/>
                <a:ext cx="9226485" cy="669992"/>
              </a:xfrm>
              <a:prstGeom prst="rect">
                <a:avLst/>
              </a:prstGeom>
              <a:blipFill>
                <a:blip r:embed="rId3"/>
                <a:stretch>
                  <a:fillRect l="-528" t="-5455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DAE82290-5412-DA55-4185-8976497A804E}"/>
              </a:ext>
            </a:extLst>
          </p:cNvPr>
          <p:cNvSpPr txBox="1"/>
          <p:nvPr/>
        </p:nvSpPr>
        <p:spPr>
          <a:xfrm>
            <a:off x="407709" y="185324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Normalization by </a:t>
            </a:r>
            <a:r>
              <a:rPr lang="fr-FR" dirty="0" err="1"/>
              <a:t>expert’s</a:t>
            </a:r>
            <a:r>
              <a:rPr lang="fr-FR" dirty="0"/>
              <a:t> </a:t>
            </a:r>
            <a:r>
              <a:rPr lang="fr-FR" dirty="0" err="1"/>
              <a:t>reward</a:t>
            </a:r>
            <a:r>
              <a:rPr lang="fr-FR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965443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BDA8E-D88C-6996-F456-D7F2E219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9377"/>
          </a:xfrm>
        </p:spPr>
        <p:txBody>
          <a:bodyPr/>
          <a:lstStyle/>
          <a:p>
            <a:r>
              <a:rPr lang="fr-FR" dirty="0"/>
              <a:t>The RL environnement :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4F105B-5879-C089-D4D0-8AAF7031CE51}"/>
                  </a:ext>
                </a:extLst>
              </p:cNvPr>
              <p:cNvSpPr txBox="1"/>
              <p:nvPr/>
            </p:nvSpPr>
            <p:spPr>
              <a:xfrm>
                <a:off x="259612" y="1711846"/>
                <a:ext cx="9226485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Action : </a:t>
                </a:r>
                <a:r>
                  <a:rPr lang="fr-FR" dirty="0" err="1"/>
                  <a:t>choose</a:t>
                </a:r>
                <a:r>
                  <a:rPr lang="fr-FR" dirty="0"/>
                  <a:t> the </a:t>
                </a:r>
                <a:r>
                  <a:rPr lang="fr-FR" dirty="0" err="1"/>
                  <a:t>next</a:t>
                </a:r>
                <a:r>
                  <a:rPr lang="fr-FR" dirty="0"/>
                  <a:t> port for the current vessel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𝑝𝑜𝑟𝑡𝑠</m:t>
                        </m:r>
                      </m:sub>
                    </m:sSub>
                  </m:oMath>
                </a14:m>
                <a:r>
                  <a:rPr lang="fr-FR" dirty="0"/>
                  <a:t> +1 actions : the last one </a:t>
                </a:r>
                <a:r>
                  <a:rPr lang="fr-FR" dirty="0" err="1"/>
                  <a:t>is</a:t>
                </a:r>
                <a:r>
                  <a:rPr lang="fr-FR" dirty="0"/>
                  <a:t> the « </a:t>
                </a:r>
                <a:r>
                  <a:rPr lang="fr-FR" dirty="0" err="1"/>
                  <a:t>ending</a:t>
                </a:r>
                <a:r>
                  <a:rPr lang="fr-FR" dirty="0"/>
                  <a:t> route » action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4F105B-5879-C089-D4D0-8AAF7031C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12" y="1711846"/>
                <a:ext cx="9226485" cy="667747"/>
              </a:xfrm>
              <a:prstGeom prst="rect">
                <a:avLst/>
              </a:prstGeom>
              <a:blipFill>
                <a:blip r:embed="rId2"/>
                <a:stretch>
                  <a:fillRect l="-595" t="-5505" b="-100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7F9A9E67-4EF9-5E92-7CC6-6A3EE1983E50}"/>
              </a:ext>
            </a:extLst>
          </p:cNvPr>
          <p:cNvSpPr txBox="1"/>
          <p:nvPr/>
        </p:nvSpPr>
        <p:spPr>
          <a:xfrm>
            <a:off x="259612" y="3059667"/>
            <a:ext cx="51890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Masking</a:t>
            </a:r>
            <a:r>
              <a:rPr lang="fr-FR" dirty="0"/>
              <a:t> actions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Ports </a:t>
            </a:r>
            <a:r>
              <a:rPr lang="fr-FR" dirty="0" err="1"/>
              <a:t>already</a:t>
            </a:r>
            <a:r>
              <a:rPr lang="fr-FR" dirty="0"/>
              <a:t> in the current route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End-route action at the </a:t>
            </a:r>
            <a:r>
              <a:rPr lang="fr-FR" dirty="0" err="1"/>
              <a:t>beginning</a:t>
            </a:r>
            <a:r>
              <a:rPr lang="fr-FR" dirty="0"/>
              <a:t> of the route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1D714E-247C-4913-D78C-E773CB9F8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45" y="2749344"/>
            <a:ext cx="5945261" cy="35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2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130FD-B9A2-DC30-52DD-B655944B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100446" cy="1400530"/>
          </a:xfrm>
        </p:spPr>
        <p:txBody>
          <a:bodyPr/>
          <a:lstStyle/>
          <a:p>
            <a:r>
              <a:rPr lang="fr-FR" dirty="0"/>
              <a:t>The RL environnement : observations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D0793C-998F-702B-4617-3957FA40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34416"/>
            <a:ext cx="7075499" cy="497086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CA0DA16-6797-CF5A-4F09-8C1C18A4E1EB}"/>
              </a:ext>
            </a:extLst>
          </p:cNvPr>
          <p:cNvSpPr txBox="1"/>
          <p:nvPr/>
        </p:nvSpPr>
        <p:spPr>
          <a:xfrm>
            <a:off x="8663233" y="1640264"/>
            <a:ext cx="29386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>
                <a:solidFill>
                  <a:srgbClr val="00B0F0"/>
                </a:solidFill>
              </a:rPr>
              <a:t>unassigned</a:t>
            </a:r>
            <a:r>
              <a:rPr lang="fr-FR" dirty="0"/>
              <a:t> vessel :</a:t>
            </a:r>
          </a:p>
          <a:p>
            <a:pPr marL="285750" indent="-285750">
              <a:buFontTx/>
              <a:buChar char="-"/>
            </a:pPr>
            <a:r>
              <a:rPr lang="fr-FR" dirty="0"/>
              <a:t>Vessel </a:t>
            </a:r>
            <a:r>
              <a:rPr lang="fr-FR" dirty="0" err="1"/>
              <a:t>features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>
                <a:solidFill>
                  <a:srgbClr val="00B050"/>
                </a:solidFill>
              </a:rPr>
              <a:t>assigned</a:t>
            </a:r>
            <a:r>
              <a:rPr lang="fr-FR" dirty="0"/>
              <a:t> vessel :</a:t>
            </a:r>
          </a:p>
          <a:p>
            <a:pPr marL="285750" indent="-285750">
              <a:buFontTx/>
              <a:buChar char="-"/>
            </a:pPr>
            <a:r>
              <a:rPr lang="fr-FR" dirty="0"/>
              <a:t>Vessel </a:t>
            </a:r>
            <a:r>
              <a:rPr lang="fr-FR" dirty="0" err="1"/>
              <a:t>features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Adjacency</a:t>
            </a:r>
            <a:r>
              <a:rPr lang="fr-FR" dirty="0"/>
              <a:t> matrix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Starting</a:t>
            </a:r>
            <a:r>
              <a:rPr lang="fr-FR" dirty="0"/>
              <a:t> port</a:t>
            </a:r>
          </a:p>
        </p:txBody>
      </p:sp>
    </p:spTree>
    <p:extLst>
      <p:ext uri="{BB962C8B-B14F-4D97-AF65-F5344CB8AC3E}">
        <p14:creationId xmlns:p14="http://schemas.microsoft.com/office/powerpoint/2010/main" val="213042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804BF-6A33-5B57-AD85-FAB1DCB4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objective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72F61A-B6E9-7DD6-F166-0E8DA492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07" y="4518571"/>
            <a:ext cx="10935309" cy="1946463"/>
          </a:xfrm>
        </p:spPr>
        <p:txBody>
          <a:bodyPr/>
          <a:lstStyle/>
          <a:p>
            <a:r>
              <a:rPr lang="fr-FR" dirty="0"/>
              <a:t>There are </a:t>
            </a:r>
            <a:r>
              <a:rPr lang="fr-FR" dirty="0" err="1"/>
              <a:t>orders</a:t>
            </a:r>
            <a:r>
              <a:rPr lang="fr-FR" dirty="0"/>
              <a:t> of </a:t>
            </a:r>
            <a:r>
              <a:rPr lang="fr-FR" dirty="0" err="1"/>
              <a:t>goods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ports </a:t>
            </a:r>
            <a:r>
              <a:rPr lang="fr-FR" dirty="0" err="1"/>
              <a:t>that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fullfilled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requires</a:t>
            </a:r>
            <a:r>
              <a:rPr lang="fr-FR" dirty="0"/>
              <a:t> :</a:t>
            </a:r>
          </a:p>
          <a:p>
            <a:r>
              <a:rPr lang="fr-FR" dirty="0"/>
              <a:t>First, </a:t>
            </a:r>
            <a:r>
              <a:rPr lang="fr-FR" dirty="0" err="1"/>
              <a:t>vessels</a:t>
            </a:r>
            <a:r>
              <a:rPr lang="fr-FR" dirty="0"/>
              <a:t> traveling maritime routes</a:t>
            </a:r>
          </a:p>
          <a:p>
            <a:r>
              <a:rPr lang="fr-FR" dirty="0"/>
              <a:t>Second, </a:t>
            </a:r>
            <a:r>
              <a:rPr lang="en-US" dirty="0"/>
              <a:t>empty containers to hold these goods</a:t>
            </a:r>
            <a:endParaRPr lang="fr-FR" dirty="0"/>
          </a:p>
        </p:txBody>
      </p:sp>
      <p:pic>
        <p:nvPicPr>
          <p:cNvPr id="1026" name="Picture 2" descr="Transport maritime : un accord a minima pour encadrer les émissions de gaz  à effet de serre">
            <a:extLst>
              <a:ext uri="{FF2B5EF4-FFF2-40B4-BE49-F238E27FC236}">
                <a16:creationId xmlns:a16="http://schemas.microsoft.com/office/drawing/2014/main" id="{CF1E45BB-9DB0-96B4-6450-B59525FE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9" y="1366197"/>
            <a:ext cx="5200650" cy="273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ld shipping routes map stock photo. Image of lane - 29032068">
            <a:extLst>
              <a:ext uri="{FF2B5EF4-FFF2-40B4-BE49-F238E27FC236}">
                <a16:creationId xmlns:a16="http://schemas.microsoft.com/office/drawing/2014/main" id="{320C9284-4666-0190-201B-0DB0429F7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62" y="1366197"/>
            <a:ext cx="5913896" cy="270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8701504-540F-E2FC-E273-D33E2270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543" y="5293459"/>
            <a:ext cx="42100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B58213-7454-F18F-6A7E-9DE33BD4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74433" cy="1400530"/>
          </a:xfrm>
        </p:spPr>
        <p:txBody>
          <a:bodyPr/>
          <a:lstStyle/>
          <a:p>
            <a:r>
              <a:rPr lang="fr-FR" dirty="0" err="1"/>
              <a:t>Dealing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size </a:t>
            </a:r>
            <a:r>
              <a:rPr lang="fr-FR" dirty="0" err="1"/>
              <a:t>changing</a:t>
            </a:r>
            <a:r>
              <a:rPr lang="fr-FR" dirty="0"/>
              <a:t> observation </a:t>
            </a:r>
            <a:r>
              <a:rPr lang="fr-FR" dirty="0" err="1"/>
              <a:t>features</a:t>
            </a:r>
            <a:endParaRPr lang="fr-F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99AF90-2B07-3778-36AC-26312EA02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4113544"/>
            <a:ext cx="11140113" cy="178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3FF8A05-6B32-1C62-A16E-B246AA886B50}"/>
              </a:ext>
            </a:extLst>
          </p:cNvPr>
          <p:cNvSpPr txBox="1"/>
          <p:nvPr/>
        </p:nvSpPr>
        <p:spPr>
          <a:xfrm>
            <a:off x="646111" y="2144291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Examples</a:t>
            </a:r>
            <a:r>
              <a:rPr lang="fr-FR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The </a:t>
            </a:r>
            <a:r>
              <a:rPr lang="fr-FR" dirty="0" err="1"/>
              <a:t>remaining</a:t>
            </a:r>
            <a:r>
              <a:rPr lang="fr-FR" dirty="0"/>
              <a:t> </a:t>
            </a:r>
            <a:r>
              <a:rPr lang="fr-FR" dirty="0" err="1"/>
              <a:t>vessels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The </a:t>
            </a:r>
            <a:r>
              <a:rPr lang="fr-FR" dirty="0" err="1"/>
              <a:t>assigned</a:t>
            </a:r>
            <a:r>
              <a:rPr lang="fr-FR" dirty="0"/>
              <a:t> </a:t>
            </a:r>
            <a:r>
              <a:rPr lang="fr-FR" dirty="0" err="1"/>
              <a:t>vessels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The </a:t>
            </a:r>
            <a:r>
              <a:rPr lang="fr-FR" dirty="0" err="1"/>
              <a:t>vessels</a:t>
            </a:r>
            <a:r>
              <a:rPr lang="fr-FR" dirty="0"/>
              <a:t> (if non constant </a:t>
            </a:r>
            <a:r>
              <a:rPr lang="fr-FR" dirty="0" err="1"/>
              <a:t>fleet</a:t>
            </a:r>
            <a:r>
              <a:rPr lang="fr-FR" dirty="0"/>
              <a:t>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58792C3-B87E-E6CC-B401-1165E98FB66B}"/>
              </a:ext>
            </a:extLst>
          </p:cNvPr>
          <p:cNvSpPr txBox="1"/>
          <p:nvPr/>
        </p:nvSpPr>
        <p:spPr>
          <a:xfrm>
            <a:off x="7416127" y="2144291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Requirements</a:t>
            </a:r>
            <a:r>
              <a:rPr lang="fr-FR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Size </a:t>
            </a:r>
            <a:r>
              <a:rPr lang="fr-FR" dirty="0" err="1"/>
              <a:t>agnostic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Permutation invariant</a:t>
            </a:r>
          </a:p>
        </p:txBody>
      </p:sp>
    </p:spTree>
    <p:extLst>
      <p:ext uri="{BB962C8B-B14F-4D97-AF65-F5344CB8AC3E}">
        <p14:creationId xmlns:p14="http://schemas.microsoft.com/office/powerpoint/2010/main" val="11453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8" name="Picture 1231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320" name="Picture 1231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322" name="Oval 1232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324" name="Picture 1232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326" name="Picture 1232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328" name="Rectangle 1232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30" name="Rectangle 1232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34" name="Freeform: Shape 1233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36" name="Rectangle 1233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499B69E-571F-EEA4-3597-005DD308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854" y="1782719"/>
            <a:ext cx="6270662" cy="32920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55985F7-62A7-62A2-78F0-D3F8CB6E37D7}"/>
              </a:ext>
            </a:extLst>
          </p:cNvPr>
          <p:cNvSpPr txBox="1"/>
          <p:nvPr/>
        </p:nvSpPr>
        <p:spPr>
          <a:xfrm>
            <a:off x="8346194" y="2301270"/>
            <a:ext cx="2818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rgbClr val="0070C0"/>
                </a:solidFill>
              </a:rPr>
              <a:t>Ac</a:t>
            </a:r>
            <a:r>
              <a:rPr lang="fr-FR" sz="3200" dirty="0">
                <a:solidFill>
                  <a:srgbClr val="0070C0"/>
                </a:solidFill>
              </a:rPr>
              <a:t> = </a:t>
            </a:r>
            <a:r>
              <a:rPr lang="fr-FR" sz="3200" dirty="0" err="1">
                <a:solidFill>
                  <a:srgbClr val="0070C0"/>
                </a:solidFill>
              </a:rPr>
              <a:t>random</a:t>
            </a:r>
            <a:endParaRPr lang="fr-FR" sz="3200" dirty="0">
              <a:solidFill>
                <a:srgbClr val="0070C0"/>
              </a:solidFill>
            </a:endParaRP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 err="1">
                <a:solidFill>
                  <a:schemeClr val="accent2"/>
                </a:solidFill>
              </a:rPr>
              <a:t>Ae</a:t>
            </a:r>
            <a:r>
              <a:rPr lang="fr-FR" sz="3200" dirty="0">
                <a:solidFill>
                  <a:schemeClr val="accent2"/>
                </a:solidFill>
              </a:rPr>
              <a:t> = ORI</a:t>
            </a:r>
          </a:p>
        </p:txBody>
      </p:sp>
      <p:sp>
        <p:nvSpPr>
          <p:cNvPr id="9" name="Titre 3">
            <a:extLst>
              <a:ext uri="{FF2B5EF4-FFF2-40B4-BE49-F238E27FC236}">
                <a16:creationId xmlns:a16="http://schemas.microsoft.com/office/drawing/2014/main" id="{0AB35864-3390-EFA8-511A-CF8376C6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 err="1"/>
              <a:t>Experimental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79BDE29-A6A9-6C36-D61D-B86E57FF481D}"/>
                  </a:ext>
                </a:extLst>
              </p:cNvPr>
              <p:cNvSpPr txBox="1"/>
              <p:nvPr/>
            </p:nvSpPr>
            <p:spPr>
              <a:xfrm>
                <a:off x="50392" y="5399159"/>
                <a:ext cx="3425746" cy="918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79BDE29-A6A9-6C36-D61D-B86E57FF4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2" y="5399159"/>
                <a:ext cx="3425746" cy="9185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A4429DA-9739-501B-85BA-BB8FD632E072}"/>
                  </a:ext>
                </a:extLst>
              </p:cNvPr>
              <p:cNvSpPr txBox="1"/>
              <p:nvPr/>
            </p:nvSpPr>
            <p:spPr>
              <a:xfrm>
                <a:off x="3476138" y="5399160"/>
                <a:ext cx="4428545" cy="931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  <m: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A4429DA-9739-501B-85BA-BB8FD632E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138" y="5399160"/>
                <a:ext cx="4428545" cy="9311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466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4" name="Picture 1129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296" name="Picture 1129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298" name="Oval 1129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300" name="Picture 1129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302" name="Picture 1130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304" name="Rectangle 1130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06" name="Rectangle 1130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310" name="Freeform: Shape 1130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12" name="Rectangle 1131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73D93590-F8F1-8AD0-56FA-2ADD926FE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854" y="1782719"/>
            <a:ext cx="6270662" cy="32920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851FE86-D3AB-42FF-06F8-B7724065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Experimental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DF2EF9-BFA1-DAAD-490B-142E282D7A64}"/>
              </a:ext>
            </a:extLst>
          </p:cNvPr>
          <p:cNvSpPr txBox="1"/>
          <p:nvPr/>
        </p:nvSpPr>
        <p:spPr>
          <a:xfrm>
            <a:off x="8023153" y="2404964"/>
            <a:ext cx="38635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rgbClr val="0070C0"/>
                </a:solidFill>
              </a:rPr>
              <a:t>Ac</a:t>
            </a:r>
            <a:r>
              <a:rPr lang="fr-FR" sz="3200" dirty="0">
                <a:solidFill>
                  <a:srgbClr val="0070C0"/>
                </a:solidFill>
              </a:rPr>
              <a:t> = </a:t>
            </a:r>
            <a:r>
              <a:rPr lang="fr-FR" sz="3200" dirty="0" err="1">
                <a:solidFill>
                  <a:srgbClr val="0070C0"/>
                </a:solidFill>
              </a:rPr>
              <a:t>random</a:t>
            </a:r>
            <a:endParaRPr lang="fr-FR" sz="3200" dirty="0">
              <a:solidFill>
                <a:srgbClr val="0070C0"/>
              </a:solidFill>
            </a:endParaRP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 err="1">
                <a:solidFill>
                  <a:schemeClr val="accent2"/>
                </a:solidFill>
              </a:rPr>
              <a:t>Ae</a:t>
            </a:r>
            <a:r>
              <a:rPr lang="fr-FR" sz="3200" dirty="0">
                <a:solidFill>
                  <a:schemeClr val="accent2"/>
                </a:solidFill>
              </a:rPr>
              <a:t> = Import Export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C38F53D-76E7-A0B6-B12A-972874A33862}"/>
                  </a:ext>
                </a:extLst>
              </p:cNvPr>
              <p:cNvSpPr txBox="1"/>
              <p:nvPr/>
            </p:nvSpPr>
            <p:spPr>
              <a:xfrm>
                <a:off x="50392" y="5399159"/>
                <a:ext cx="3425746" cy="918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C38F53D-76E7-A0B6-B12A-972874A33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2" y="5399159"/>
                <a:ext cx="3425746" cy="9185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D9F064E-B455-6370-E812-45F391353C8B}"/>
                  </a:ext>
                </a:extLst>
              </p:cNvPr>
              <p:cNvSpPr txBox="1"/>
              <p:nvPr/>
            </p:nvSpPr>
            <p:spPr>
              <a:xfrm>
                <a:off x="3476138" y="5399160"/>
                <a:ext cx="4428545" cy="931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  <m: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D9F064E-B455-6370-E812-45F391353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138" y="5399160"/>
                <a:ext cx="4428545" cy="9311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48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1024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249" name="Picture 1024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251" name="Oval 1025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53" name="Picture 1025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255" name="Picture 1025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257" name="Rectangle 1025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59" name="Rectangle 1025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63" name="Freeform: Shape 1026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65" name="Rectangle 1026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5A1C093-4362-C2E2-B58C-52836A37B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854" y="1782719"/>
            <a:ext cx="6270662" cy="32920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0805D02-D421-471B-C506-7EEA92BE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Experimental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299F14-D239-E0F5-BC26-221C113811B5}"/>
              </a:ext>
            </a:extLst>
          </p:cNvPr>
          <p:cNvSpPr txBox="1"/>
          <p:nvPr/>
        </p:nvSpPr>
        <p:spPr>
          <a:xfrm>
            <a:off x="7690005" y="2548200"/>
            <a:ext cx="43909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rgbClr val="0070C0"/>
                </a:solidFill>
              </a:rPr>
              <a:t>Ac</a:t>
            </a:r>
            <a:r>
              <a:rPr lang="fr-FR" sz="3200" dirty="0">
                <a:solidFill>
                  <a:srgbClr val="0070C0"/>
                </a:solidFill>
              </a:rPr>
              <a:t> = no </a:t>
            </a:r>
            <a:r>
              <a:rPr lang="fr-FR" sz="3200" dirty="0" err="1">
                <a:solidFill>
                  <a:srgbClr val="0070C0"/>
                </a:solidFill>
              </a:rPr>
              <a:t>repositioning</a:t>
            </a:r>
            <a:endParaRPr lang="fr-FR" sz="3200" dirty="0">
              <a:solidFill>
                <a:srgbClr val="0070C0"/>
              </a:solidFill>
            </a:endParaRP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 err="1">
                <a:solidFill>
                  <a:schemeClr val="accent2"/>
                </a:solidFill>
              </a:rPr>
              <a:t>Ae</a:t>
            </a:r>
            <a:r>
              <a:rPr lang="fr-FR" sz="3200" dirty="0">
                <a:solidFill>
                  <a:schemeClr val="accent2"/>
                </a:solidFill>
              </a:rPr>
              <a:t> = Import Export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10C0128-21A2-8B91-983E-36DC7EC6576F}"/>
                  </a:ext>
                </a:extLst>
              </p:cNvPr>
              <p:cNvSpPr txBox="1"/>
              <p:nvPr/>
            </p:nvSpPr>
            <p:spPr>
              <a:xfrm>
                <a:off x="50392" y="5399159"/>
                <a:ext cx="3425746" cy="918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10C0128-21A2-8B91-983E-36DC7EC65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2" y="5399159"/>
                <a:ext cx="3425746" cy="9185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D6B027-000E-9C48-78F5-6FA231AA6DBD}"/>
                  </a:ext>
                </a:extLst>
              </p:cNvPr>
              <p:cNvSpPr txBox="1"/>
              <p:nvPr/>
            </p:nvSpPr>
            <p:spPr>
              <a:xfrm>
                <a:off x="3476138" y="5399160"/>
                <a:ext cx="4428545" cy="931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  <m: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D6B027-000E-9C48-78F5-6FA231AA6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138" y="5399160"/>
                <a:ext cx="4428545" cy="9311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19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22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225" name="Picture 922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227" name="Oval 922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29" name="Picture 922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231" name="Picture 923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233" name="Rectangle 923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35" name="Rectangle 923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9" name="Freeform: Shape 923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41" name="Rectangle 924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1F9A5F0-B91C-B083-2B10-41433E9C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854" y="1782719"/>
            <a:ext cx="6270662" cy="32920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92261C8-1717-A046-A3A3-C038AA5CD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Experimental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66C2FD6-8F54-EB44-2622-529A57321E6E}"/>
              </a:ext>
            </a:extLst>
          </p:cNvPr>
          <p:cNvSpPr txBox="1"/>
          <p:nvPr/>
        </p:nvSpPr>
        <p:spPr>
          <a:xfrm>
            <a:off x="7690005" y="2548200"/>
            <a:ext cx="43909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rgbClr val="0070C0"/>
                </a:solidFill>
              </a:rPr>
              <a:t>Ac</a:t>
            </a:r>
            <a:r>
              <a:rPr lang="fr-FR" sz="3200" dirty="0">
                <a:solidFill>
                  <a:srgbClr val="0070C0"/>
                </a:solidFill>
              </a:rPr>
              <a:t> = no </a:t>
            </a:r>
            <a:r>
              <a:rPr lang="fr-FR" sz="3200" dirty="0" err="1">
                <a:solidFill>
                  <a:srgbClr val="0070C0"/>
                </a:solidFill>
              </a:rPr>
              <a:t>repositioning</a:t>
            </a:r>
            <a:endParaRPr lang="fr-FR" sz="3200" dirty="0">
              <a:solidFill>
                <a:srgbClr val="0070C0"/>
              </a:solidFill>
            </a:endParaRP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 err="1">
                <a:solidFill>
                  <a:schemeClr val="accent2"/>
                </a:solidFill>
              </a:rPr>
              <a:t>Ae</a:t>
            </a:r>
            <a:r>
              <a:rPr lang="fr-FR" sz="3200" dirty="0">
                <a:solidFill>
                  <a:schemeClr val="accent2"/>
                </a:solidFill>
              </a:rPr>
              <a:t> = ORI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00FE258-CEB6-86F6-43A0-2A09E59142D0}"/>
                  </a:ext>
                </a:extLst>
              </p:cNvPr>
              <p:cNvSpPr txBox="1"/>
              <p:nvPr/>
            </p:nvSpPr>
            <p:spPr>
              <a:xfrm>
                <a:off x="50392" y="5399159"/>
                <a:ext cx="3425746" cy="918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00FE258-CEB6-86F6-43A0-2A09E591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2" y="5399159"/>
                <a:ext cx="3425746" cy="9185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54FAC50-1CBF-0BA5-4780-62477A028807}"/>
                  </a:ext>
                </a:extLst>
              </p:cNvPr>
              <p:cNvSpPr txBox="1"/>
              <p:nvPr/>
            </p:nvSpPr>
            <p:spPr>
              <a:xfrm>
                <a:off x="3476138" y="5399160"/>
                <a:ext cx="4428545" cy="931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  <m: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54FAC50-1CBF-0BA5-4780-62477A02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138" y="5399160"/>
                <a:ext cx="4428545" cy="9311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054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130FD-B9A2-DC30-52DD-B655944B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54755"/>
            <a:ext cx="9404723" cy="1400530"/>
          </a:xfrm>
        </p:spPr>
        <p:txBody>
          <a:bodyPr/>
          <a:lstStyle/>
          <a:p>
            <a:r>
              <a:rPr lang="fr-FR" dirty="0"/>
              <a:t>Conclusions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5E1ECB-0210-E654-9D66-641614B59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2" y="1133296"/>
            <a:ext cx="8946541" cy="2310351"/>
          </a:xfrm>
        </p:spPr>
        <p:txBody>
          <a:bodyPr/>
          <a:lstStyle/>
          <a:p>
            <a:r>
              <a:rPr lang="fr-FR" dirty="0"/>
              <a:t>RL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black-box </a:t>
            </a:r>
            <a:r>
              <a:rPr lang="fr-FR" dirty="0" err="1"/>
              <a:t>constrained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problems</a:t>
            </a:r>
            <a:endParaRPr lang="fr-FR" dirty="0"/>
          </a:p>
          <a:p>
            <a:r>
              <a:rPr lang="fr-FR" dirty="0"/>
              <a:t>RL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for Network Design</a:t>
            </a:r>
          </a:p>
          <a:p>
            <a:r>
              <a:rPr lang="fr-FR" dirty="0" err="1"/>
              <a:t>Ae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optimized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Ac</a:t>
            </a:r>
            <a:r>
              <a:rPr lang="fr-FR" dirty="0"/>
              <a:t> as the signal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1739589-3503-E5B0-DD0A-3ABE5F90E280}"/>
              </a:ext>
            </a:extLst>
          </p:cNvPr>
          <p:cNvSpPr txBox="1">
            <a:spLocks/>
          </p:cNvSpPr>
          <p:nvPr/>
        </p:nvSpPr>
        <p:spPr>
          <a:xfrm>
            <a:off x="1104291" y="432218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 err="1"/>
              <a:t>Reach</a:t>
            </a:r>
            <a:r>
              <a:rPr lang="fr-FR" dirty="0"/>
              <a:t> </a:t>
            </a:r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rewards</a:t>
            </a:r>
            <a:r>
              <a:rPr lang="fr-FR" dirty="0"/>
              <a:t> ?</a:t>
            </a:r>
          </a:p>
          <a:p>
            <a:r>
              <a:rPr lang="fr-FR" dirty="0" err="1"/>
              <a:t>Implement</a:t>
            </a:r>
            <a:r>
              <a:rPr lang="fr-FR" dirty="0"/>
              <a:t> a </a:t>
            </a:r>
            <a:r>
              <a:rPr lang="fr-FR" dirty="0" err="1"/>
              <a:t>metaheuristic</a:t>
            </a:r>
            <a:r>
              <a:rPr lang="fr-FR" dirty="0"/>
              <a:t> for ND+FD (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the expert </a:t>
            </a:r>
            <a:r>
              <a:rPr lang="fr-FR" dirty="0" err="1"/>
              <a:t>baseline</a:t>
            </a:r>
            <a:r>
              <a:rPr lang="fr-FR" dirty="0"/>
              <a:t>)</a:t>
            </a:r>
          </a:p>
          <a:p>
            <a:r>
              <a:rPr lang="fr-FR" dirty="0"/>
              <a:t>Use more </a:t>
            </a:r>
            <a:r>
              <a:rPr lang="fr-FR" dirty="0" err="1"/>
              <a:t>advanced</a:t>
            </a:r>
            <a:r>
              <a:rPr lang="fr-FR" dirty="0"/>
              <a:t> architectures : Transformers, GNN</a:t>
            </a:r>
          </a:p>
          <a:p>
            <a:r>
              <a:rPr lang="fr-FR" dirty="0" err="1"/>
              <a:t>Generalize</a:t>
            </a:r>
            <a:r>
              <a:rPr lang="fr-FR" dirty="0"/>
              <a:t> to non-constant </a:t>
            </a:r>
            <a:r>
              <a:rPr lang="fr-FR" dirty="0" err="1"/>
              <a:t>fleet</a:t>
            </a:r>
            <a:r>
              <a:rPr lang="fr-FR" dirty="0"/>
              <a:t>, and </a:t>
            </a:r>
            <a:r>
              <a:rPr lang="fr-FR" dirty="0" err="1"/>
              <a:t>even</a:t>
            </a:r>
            <a:r>
              <a:rPr lang="fr-FR" dirty="0"/>
              <a:t> non-constant set of ports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E9E94C3-3572-D1DF-0113-F296F543A7A4}"/>
              </a:ext>
            </a:extLst>
          </p:cNvPr>
          <p:cNvSpPr txBox="1">
            <a:spLocks/>
          </p:cNvSpPr>
          <p:nvPr/>
        </p:nvSpPr>
        <p:spPr>
          <a:xfrm>
            <a:off x="646111" y="344364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Next </a:t>
            </a:r>
            <a:r>
              <a:rPr lang="fr-FR" dirty="0" err="1"/>
              <a:t>steps</a:t>
            </a:r>
            <a:r>
              <a:rPr lang="fr-FR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2021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01E0EC-F4EF-B17B-D19D-A526DD458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112" y="452718"/>
            <a:ext cx="4798176" cy="140053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b="1" dirty="0"/>
              <a:t>Deep RL for Network Design in Marine Transportation</a:t>
            </a:r>
            <a:endParaRPr lang="en-US" sz="2900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FFEB8BF2-8DE5-49E6-82CB-4F8FE941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ounded Rectangle 24">
            <a:extLst>
              <a:ext uri="{FF2B5EF4-FFF2-40B4-BE49-F238E27FC236}">
                <a16:creationId xmlns:a16="http://schemas.microsoft.com/office/drawing/2014/main" id="{33AC2B9D-E497-4795-AE47-9B0ECC9BD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Home | InstaDeep - Decision-Making AI For The Enterprise">
            <a:extLst>
              <a:ext uri="{FF2B5EF4-FFF2-40B4-BE49-F238E27FC236}">
                <a16:creationId xmlns:a16="http://schemas.microsoft.com/office/drawing/2014/main" id="{CD4A1A85-3F58-2295-DE79-D0CF2814B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0689" y="1481891"/>
            <a:ext cx="4163991" cy="7911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703DEB75-78DF-425F-8638-A9E1EAA5E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7B9BB6-7F93-4C78-9DD7-E766520E796D}"/>
              </a:ext>
            </a:extLst>
          </p:cNvPr>
          <p:cNvSpPr txBox="1"/>
          <p:nvPr/>
        </p:nvSpPr>
        <p:spPr>
          <a:xfrm>
            <a:off x="671897" y="2789765"/>
            <a:ext cx="479767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800" dirty="0">
                <a:latin typeface="+mj-lt"/>
                <a:ea typeface="+mj-ea"/>
                <a:cs typeface="+mj-cs"/>
              </a:rPr>
              <a:t>Questions ?</a:t>
            </a:r>
          </a:p>
        </p:txBody>
      </p:sp>
      <p:pic>
        <p:nvPicPr>
          <p:cNvPr id="1026" name="Picture 2" descr="What Is International Maritime Law? - Maintenance and Cure">
            <a:extLst>
              <a:ext uri="{FF2B5EF4-FFF2-40B4-BE49-F238E27FC236}">
                <a16:creationId xmlns:a16="http://schemas.microsoft.com/office/drawing/2014/main" id="{74F5B30C-95E3-CE67-7F33-7FB989D1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4008" y="2983452"/>
            <a:ext cx="4131191" cy="27575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06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BDA8E-D88C-6996-F456-D7F2E219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Marine Transportation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A088CE-0735-4315-A28D-4DE1C89B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52" y="2130740"/>
            <a:ext cx="4383088" cy="4195481"/>
          </a:xfrm>
        </p:spPr>
        <p:txBody>
          <a:bodyPr/>
          <a:lstStyle/>
          <a:p>
            <a:r>
              <a:rPr lang="fr-FR" dirty="0"/>
              <a:t>Network Design : </a:t>
            </a:r>
            <a:r>
              <a:rPr lang="fr-FR" dirty="0" err="1"/>
              <a:t>Starting</a:t>
            </a:r>
            <a:r>
              <a:rPr lang="fr-FR" dirty="0"/>
              <a:t> from a set of ports, how do I </a:t>
            </a:r>
            <a:r>
              <a:rPr lang="fr-FR" dirty="0" err="1"/>
              <a:t>choose</a:t>
            </a:r>
            <a:r>
              <a:rPr lang="fr-FR" dirty="0"/>
              <a:t> the routes ? </a:t>
            </a:r>
          </a:p>
        </p:txBody>
      </p:sp>
      <p:pic>
        <p:nvPicPr>
          <p:cNvPr id="7" name="Image 6" descr="Une image contenant texte, extérieur, pente, jour&#10;&#10;Description générée automatiquement">
            <a:extLst>
              <a:ext uri="{FF2B5EF4-FFF2-40B4-BE49-F238E27FC236}">
                <a16:creationId xmlns:a16="http://schemas.microsoft.com/office/drawing/2014/main" id="{D5661FD3-2BD0-84D4-4125-B9B0F8250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77" y="1708267"/>
            <a:ext cx="7000695" cy="49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7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BDA8E-D88C-6996-F456-D7F2E219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Marine Transportation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A088CE-0735-4315-A28D-4DE1C89B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52" y="2130740"/>
            <a:ext cx="4383088" cy="4195481"/>
          </a:xfrm>
        </p:spPr>
        <p:txBody>
          <a:bodyPr/>
          <a:lstStyle/>
          <a:p>
            <a:r>
              <a:rPr lang="fr-FR" dirty="0"/>
              <a:t>Network Design : </a:t>
            </a:r>
            <a:r>
              <a:rPr lang="fr-FR" dirty="0" err="1"/>
              <a:t>Starting</a:t>
            </a:r>
            <a:r>
              <a:rPr lang="fr-FR" dirty="0"/>
              <a:t> from a set of ports, how do I </a:t>
            </a:r>
            <a:r>
              <a:rPr lang="fr-FR" dirty="0" err="1"/>
              <a:t>choose</a:t>
            </a:r>
            <a:r>
              <a:rPr lang="fr-FR" dirty="0"/>
              <a:t> the routes ? </a:t>
            </a:r>
          </a:p>
        </p:txBody>
      </p:sp>
      <p:pic>
        <p:nvPicPr>
          <p:cNvPr id="7" name="Image 6" descr="Une image contenant texte, extérieur, pente, jour&#10;&#10;Description générée automatiquement">
            <a:extLst>
              <a:ext uri="{FF2B5EF4-FFF2-40B4-BE49-F238E27FC236}">
                <a16:creationId xmlns:a16="http://schemas.microsoft.com/office/drawing/2014/main" id="{D5661FD3-2BD0-84D4-4125-B9B0F8250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77" y="1708267"/>
            <a:ext cx="7000695" cy="4955179"/>
          </a:xfrm>
          <a:prstGeom prst="rect">
            <a:avLst/>
          </a:prstGeom>
        </p:spPr>
      </p:pic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49D78FE5-68BA-8CF0-1D81-25174E2DD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76" y="1708266"/>
            <a:ext cx="7000695" cy="49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2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BDA8E-D88C-6996-F456-D7F2E219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Marine Transportation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A088CE-0735-4315-A28D-4DE1C89B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52" y="2130740"/>
            <a:ext cx="4383088" cy="4195481"/>
          </a:xfrm>
        </p:spPr>
        <p:txBody>
          <a:bodyPr/>
          <a:lstStyle/>
          <a:p>
            <a:r>
              <a:rPr lang="fr-FR" dirty="0"/>
              <a:t>Network Design : </a:t>
            </a:r>
            <a:r>
              <a:rPr lang="fr-FR" dirty="0" err="1"/>
              <a:t>Starting</a:t>
            </a:r>
            <a:r>
              <a:rPr lang="fr-FR" dirty="0"/>
              <a:t> from a set of ports, how do I </a:t>
            </a:r>
            <a:r>
              <a:rPr lang="fr-FR" dirty="0" err="1"/>
              <a:t>choose</a:t>
            </a:r>
            <a:r>
              <a:rPr lang="fr-FR" dirty="0"/>
              <a:t> the routes ? </a:t>
            </a:r>
          </a:p>
          <a:p>
            <a:endParaRPr lang="fr-FR" dirty="0"/>
          </a:p>
          <a:p>
            <a:r>
              <a:rPr lang="fr-FR" dirty="0"/>
              <a:t>Fleet </a:t>
            </a:r>
            <a:r>
              <a:rPr lang="fr-FR" dirty="0" err="1"/>
              <a:t>Deployment</a:t>
            </a:r>
            <a:r>
              <a:rPr lang="fr-FR" dirty="0"/>
              <a:t> : </a:t>
            </a:r>
            <a:r>
              <a:rPr lang="fr-FR" dirty="0" err="1"/>
              <a:t>starting</a:t>
            </a:r>
            <a:r>
              <a:rPr lang="fr-FR" dirty="0"/>
              <a:t> from a network of routes, how do I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 ?</a:t>
            </a:r>
          </a:p>
        </p:txBody>
      </p:sp>
      <p:pic>
        <p:nvPicPr>
          <p:cNvPr id="7" name="Image 6" descr="Une image contenant texte, extérieur, pente, jour&#10;&#10;Description générée automatiquement">
            <a:extLst>
              <a:ext uri="{FF2B5EF4-FFF2-40B4-BE49-F238E27FC236}">
                <a16:creationId xmlns:a16="http://schemas.microsoft.com/office/drawing/2014/main" id="{D5661FD3-2BD0-84D4-4125-B9B0F8250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77" y="1708267"/>
            <a:ext cx="7000695" cy="4955179"/>
          </a:xfrm>
          <a:prstGeom prst="rect">
            <a:avLst/>
          </a:prstGeom>
        </p:spPr>
      </p:pic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49D78FE5-68BA-8CF0-1D81-25174E2DD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76" y="1708266"/>
            <a:ext cx="7000695" cy="49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7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BDA8E-D88C-6996-F456-D7F2E219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Marine Transportation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A088CE-0735-4315-A28D-4DE1C89B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52" y="2130740"/>
            <a:ext cx="4383088" cy="4195481"/>
          </a:xfrm>
        </p:spPr>
        <p:txBody>
          <a:bodyPr/>
          <a:lstStyle/>
          <a:p>
            <a:r>
              <a:rPr lang="fr-FR" dirty="0"/>
              <a:t>Network Design : </a:t>
            </a:r>
            <a:r>
              <a:rPr lang="fr-FR" dirty="0" err="1"/>
              <a:t>Starting</a:t>
            </a:r>
            <a:r>
              <a:rPr lang="fr-FR" dirty="0"/>
              <a:t> from a set of ports, how do I </a:t>
            </a:r>
            <a:r>
              <a:rPr lang="fr-FR" dirty="0" err="1"/>
              <a:t>choose</a:t>
            </a:r>
            <a:r>
              <a:rPr lang="fr-FR" dirty="0"/>
              <a:t> the routes ? </a:t>
            </a:r>
          </a:p>
          <a:p>
            <a:endParaRPr lang="fr-FR" dirty="0"/>
          </a:p>
          <a:p>
            <a:r>
              <a:rPr lang="fr-FR" dirty="0"/>
              <a:t>Fleet </a:t>
            </a:r>
            <a:r>
              <a:rPr lang="fr-FR" dirty="0" err="1"/>
              <a:t>Deployment</a:t>
            </a:r>
            <a:r>
              <a:rPr lang="fr-FR" dirty="0"/>
              <a:t> : </a:t>
            </a:r>
            <a:r>
              <a:rPr lang="fr-FR" dirty="0" err="1"/>
              <a:t>starting</a:t>
            </a:r>
            <a:r>
              <a:rPr lang="fr-FR" dirty="0"/>
              <a:t> from a network of routes, how do I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 ?</a:t>
            </a:r>
          </a:p>
        </p:txBody>
      </p:sp>
      <p:pic>
        <p:nvPicPr>
          <p:cNvPr id="7" name="Image 6" descr="Une image contenant texte, extérieur, pente, jour&#10;&#10;Description générée automatiquement">
            <a:extLst>
              <a:ext uri="{FF2B5EF4-FFF2-40B4-BE49-F238E27FC236}">
                <a16:creationId xmlns:a16="http://schemas.microsoft.com/office/drawing/2014/main" id="{D5661FD3-2BD0-84D4-4125-B9B0F8250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77" y="1708267"/>
            <a:ext cx="7000695" cy="4955179"/>
          </a:xfrm>
          <a:prstGeom prst="rect">
            <a:avLst/>
          </a:prstGeom>
        </p:spPr>
      </p:pic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49D78FE5-68BA-8CF0-1D81-25174E2DD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76" y="1708266"/>
            <a:ext cx="7000695" cy="4955179"/>
          </a:xfrm>
          <a:prstGeom prst="rect">
            <a:avLst/>
          </a:prstGeom>
        </p:spPr>
      </p:pic>
      <p:pic>
        <p:nvPicPr>
          <p:cNvPr id="6" name="Image 5" descr="Une image contenant carte&#10;&#10;Description générée automatiquement">
            <a:extLst>
              <a:ext uri="{FF2B5EF4-FFF2-40B4-BE49-F238E27FC236}">
                <a16:creationId xmlns:a16="http://schemas.microsoft.com/office/drawing/2014/main" id="{926889EC-4E0A-385F-933D-3DD3269A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75" y="1708265"/>
            <a:ext cx="7000694" cy="49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92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BDA8E-D88C-6996-F456-D7F2E219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Marine Transportation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A088CE-0735-4315-A28D-4DE1C89B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51" y="2130740"/>
            <a:ext cx="4407761" cy="4532703"/>
          </a:xfrm>
        </p:spPr>
        <p:txBody>
          <a:bodyPr>
            <a:normAutofit/>
          </a:bodyPr>
          <a:lstStyle/>
          <a:p>
            <a:r>
              <a:rPr lang="fr-FR" dirty="0"/>
              <a:t>Network Design : </a:t>
            </a:r>
            <a:r>
              <a:rPr lang="fr-FR" dirty="0" err="1"/>
              <a:t>Starting</a:t>
            </a:r>
            <a:r>
              <a:rPr lang="fr-FR" dirty="0"/>
              <a:t> from a set of ports, how do I </a:t>
            </a:r>
            <a:r>
              <a:rPr lang="fr-FR" dirty="0" err="1"/>
              <a:t>choose</a:t>
            </a:r>
            <a:r>
              <a:rPr lang="fr-FR" dirty="0"/>
              <a:t> the routes ? </a:t>
            </a:r>
          </a:p>
          <a:p>
            <a:endParaRPr lang="fr-FR" dirty="0"/>
          </a:p>
          <a:p>
            <a:r>
              <a:rPr lang="fr-FR" dirty="0"/>
              <a:t>Fleet </a:t>
            </a:r>
            <a:r>
              <a:rPr lang="fr-FR" dirty="0" err="1"/>
              <a:t>Deployment</a:t>
            </a:r>
            <a:r>
              <a:rPr lang="fr-FR" dirty="0"/>
              <a:t> : </a:t>
            </a:r>
            <a:r>
              <a:rPr lang="fr-FR" dirty="0" err="1"/>
              <a:t>starting</a:t>
            </a:r>
            <a:r>
              <a:rPr lang="fr-FR" dirty="0"/>
              <a:t> from a network of routes, how do I </a:t>
            </a:r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Empty</a:t>
            </a:r>
            <a:r>
              <a:rPr lang="fr-FR" dirty="0"/>
              <a:t> Container </a:t>
            </a:r>
            <a:r>
              <a:rPr lang="fr-FR" dirty="0" err="1"/>
              <a:t>Repositioning</a:t>
            </a:r>
            <a:r>
              <a:rPr lang="fr-FR" dirty="0"/>
              <a:t>: </a:t>
            </a:r>
            <a:r>
              <a:rPr lang="fr-FR" dirty="0" err="1"/>
              <a:t>starting</a:t>
            </a:r>
            <a:r>
              <a:rPr lang="fr-FR" dirty="0"/>
              <a:t> from a network of </a:t>
            </a:r>
            <a:r>
              <a:rPr lang="fr-FR" dirty="0" err="1"/>
              <a:t>assigned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 do I </a:t>
            </a:r>
            <a:r>
              <a:rPr lang="fr-FR" dirty="0" err="1"/>
              <a:t>choose</a:t>
            </a:r>
            <a:r>
              <a:rPr lang="fr-FR" dirty="0"/>
              <a:t> for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 ?</a:t>
            </a:r>
          </a:p>
        </p:txBody>
      </p:sp>
      <p:pic>
        <p:nvPicPr>
          <p:cNvPr id="7" name="Image 6" descr="Une image contenant texte, extérieur, pente, jour&#10;&#10;Description générée automatiquement">
            <a:extLst>
              <a:ext uri="{FF2B5EF4-FFF2-40B4-BE49-F238E27FC236}">
                <a16:creationId xmlns:a16="http://schemas.microsoft.com/office/drawing/2014/main" id="{D5661FD3-2BD0-84D4-4125-B9B0F8250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77" y="1708267"/>
            <a:ext cx="7000695" cy="4955179"/>
          </a:xfrm>
          <a:prstGeom prst="rect">
            <a:avLst/>
          </a:prstGeom>
        </p:spPr>
      </p:pic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49D78FE5-68BA-8CF0-1D81-25174E2DD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76" y="1708266"/>
            <a:ext cx="7000695" cy="4955179"/>
          </a:xfrm>
          <a:prstGeom prst="rect">
            <a:avLst/>
          </a:prstGeom>
        </p:spPr>
      </p:pic>
      <p:pic>
        <p:nvPicPr>
          <p:cNvPr id="6" name="Image 5" descr="Une image contenant carte&#10;&#10;Description générée automatiquement">
            <a:extLst>
              <a:ext uri="{FF2B5EF4-FFF2-40B4-BE49-F238E27FC236}">
                <a16:creationId xmlns:a16="http://schemas.microsoft.com/office/drawing/2014/main" id="{926889EC-4E0A-385F-933D-3DD3269A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75" y="1708265"/>
            <a:ext cx="7000694" cy="49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C9A760B-0D7C-1811-9BFE-B7DEF7928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8" y="1592967"/>
            <a:ext cx="9851886" cy="121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645C1A9-B4B4-1A98-1478-BAC1C306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56" y="3799984"/>
            <a:ext cx="58864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6B7187A-6E1E-16C3-1D05-32DD365FC883}"/>
              </a:ext>
            </a:extLst>
          </p:cNvPr>
          <p:cNvSpPr txBox="1"/>
          <p:nvPr/>
        </p:nvSpPr>
        <p:spPr>
          <a:xfrm>
            <a:off x="3048811" y="5144626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“shortages” are the shortages obtained on network n with assignment R and with ECR strategy A.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29AF745-2C09-F1E8-386F-6983C961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A 3-stage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4071506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130FD-B9A2-DC30-52DD-B655944B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Empty</a:t>
            </a:r>
            <a:r>
              <a:rPr lang="fr-FR" dirty="0"/>
              <a:t> Container </a:t>
            </a:r>
            <a:r>
              <a:rPr lang="fr-FR" dirty="0" err="1"/>
              <a:t>Repositioning</a:t>
            </a:r>
            <a:r>
              <a:rPr lang="fr-FR" dirty="0"/>
              <a:t> :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5E1ECB-0210-E654-9D66-641614B59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219" y="1853248"/>
            <a:ext cx="7132081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empty</a:t>
            </a:r>
            <a:r>
              <a:rPr lang="fr-FR" dirty="0"/>
              <a:t> containers do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 </a:t>
            </a:r>
            <a:r>
              <a:rPr lang="fr-FR" dirty="0" err="1"/>
              <a:t>load</a:t>
            </a:r>
            <a:r>
              <a:rPr lang="fr-FR" dirty="0"/>
              <a:t>/</a:t>
            </a:r>
            <a:r>
              <a:rPr lang="fr-FR" dirty="0" err="1"/>
              <a:t>discharge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arriving</a:t>
            </a:r>
            <a:r>
              <a:rPr lang="fr-FR" dirty="0"/>
              <a:t> to a port ? Possible </a:t>
            </a:r>
            <a:r>
              <a:rPr lang="fr-FR" dirty="0" err="1"/>
              <a:t>strategies</a:t>
            </a:r>
            <a:r>
              <a:rPr lang="fr-FR" dirty="0"/>
              <a:t> :</a:t>
            </a:r>
          </a:p>
          <a:p>
            <a:pPr marL="0" indent="0"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No </a:t>
            </a:r>
            <a:r>
              <a:rPr lang="fr-FR" dirty="0" err="1"/>
              <a:t>Repositioning</a:t>
            </a:r>
            <a:endParaRPr lang="fr-FR" dirty="0"/>
          </a:p>
          <a:p>
            <a:pPr>
              <a:buFontTx/>
              <a:buChar char="-"/>
            </a:pP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repositioning</a:t>
            </a:r>
            <a:endParaRPr lang="fr-FR" dirty="0"/>
          </a:p>
          <a:p>
            <a:pPr>
              <a:buFontTx/>
              <a:buChar char="-"/>
            </a:pPr>
            <a:r>
              <a:rPr lang="fr-FR" dirty="0"/>
              <a:t>Import Export : </a:t>
            </a:r>
            <a:r>
              <a:rPr lang="fr-FR" dirty="0" err="1"/>
              <a:t>load</a:t>
            </a:r>
            <a:r>
              <a:rPr lang="fr-FR" dirty="0"/>
              <a:t> or </a:t>
            </a:r>
            <a:r>
              <a:rPr lang="fr-FR" dirty="0" err="1"/>
              <a:t>discharge</a:t>
            </a:r>
            <a:r>
              <a:rPr lang="fr-FR" dirty="0"/>
              <a:t> </a:t>
            </a:r>
            <a:r>
              <a:rPr lang="fr-FR" dirty="0" err="1"/>
              <a:t>depending</a:t>
            </a:r>
            <a:r>
              <a:rPr lang="fr-FR" dirty="0"/>
              <a:t> on the </a:t>
            </a:r>
            <a:r>
              <a:rPr lang="fr-FR" dirty="0" err="1"/>
              <a:t>status</a:t>
            </a:r>
            <a:r>
              <a:rPr lang="fr-FR" dirty="0"/>
              <a:t> of the port (</a:t>
            </a:r>
            <a:r>
              <a:rPr lang="fr-FR" dirty="0" err="1"/>
              <a:t>exporting</a:t>
            </a:r>
            <a:r>
              <a:rPr lang="fr-FR" dirty="0"/>
              <a:t> port or </a:t>
            </a:r>
            <a:r>
              <a:rPr lang="fr-FR" dirty="0" err="1"/>
              <a:t>importing</a:t>
            </a:r>
            <a:r>
              <a:rPr lang="fr-FR" dirty="0"/>
              <a:t> port)</a:t>
            </a:r>
          </a:p>
          <a:p>
            <a:pPr>
              <a:buFontTx/>
              <a:buChar char="-"/>
            </a:pPr>
            <a:r>
              <a:rPr lang="fr-FR" dirty="0" err="1"/>
              <a:t>Operational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: OR (offline) and ORI (online)</a:t>
            </a:r>
          </a:p>
          <a:p>
            <a:pPr>
              <a:buFontTx/>
              <a:buChar char="-"/>
            </a:pPr>
            <a:r>
              <a:rPr lang="fr-FR" dirty="0"/>
              <a:t>Multi-agent RL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44CA70-75A2-5D10-EDA2-6C66592DB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60"/>
          <a:stretch/>
        </p:blipFill>
        <p:spPr bwMode="auto">
          <a:xfrm>
            <a:off x="7504447" y="3007080"/>
            <a:ext cx="4353341" cy="31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842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487</TotalTime>
  <Words>889</Words>
  <Application>Microsoft Office PowerPoint</Application>
  <PresentationFormat>Grand écran</PresentationFormat>
  <Paragraphs>152</Paragraphs>
  <Slides>26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Wingdings 3</vt:lpstr>
      <vt:lpstr>Ion</vt:lpstr>
      <vt:lpstr>Deep RL for Network Design in Marine Transportation</vt:lpstr>
      <vt:lpstr>General objective :</vt:lpstr>
      <vt:lpstr>Marine Transportation optimization problems :</vt:lpstr>
      <vt:lpstr>Marine Transportation optimization problems :</vt:lpstr>
      <vt:lpstr>Marine Transportation optimization problems :</vt:lpstr>
      <vt:lpstr>Marine Transportation optimization problems :</vt:lpstr>
      <vt:lpstr>Marine Transportation optimization problems :</vt:lpstr>
      <vt:lpstr>A 3-stage optimization problem :</vt:lpstr>
      <vt:lpstr>Empty Container Repositioning : </vt:lpstr>
      <vt:lpstr>The simulator we used :</vt:lpstr>
      <vt:lpstr>The ND+FD problem :</vt:lpstr>
      <vt:lpstr>The ND+FD problem :</vt:lpstr>
      <vt:lpstr>Reinforcement Learning for Network Design, why ?</vt:lpstr>
      <vt:lpstr>The RL environnement : the idea</vt:lpstr>
      <vt:lpstr>The RL environnement : transitions</vt:lpstr>
      <vt:lpstr>The RL environnement : termination</vt:lpstr>
      <vt:lpstr>The RL environnement : reward</vt:lpstr>
      <vt:lpstr>The RL environnement : actions</vt:lpstr>
      <vt:lpstr>The RL environnement : observations</vt:lpstr>
      <vt:lpstr>Dealing with size changing observation features</vt:lpstr>
      <vt:lpstr>Experimental results :</vt:lpstr>
      <vt:lpstr>Experimental results :</vt:lpstr>
      <vt:lpstr>Experimental results :</vt:lpstr>
      <vt:lpstr>Experimental results :</vt:lpstr>
      <vt:lpstr>Conclusions :</vt:lpstr>
      <vt:lpstr>Deep RL for Network Design in Marine Transportation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RL for Network Design in Marine Transportation</dc:title>
  <dc:creator>Timothé Boulet (Student at CentraleSupelec)</dc:creator>
  <cp:lastModifiedBy>Timothé Boulet (Student at CentraleSupelec)</cp:lastModifiedBy>
  <cp:revision>8</cp:revision>
  <dcterms:created xsi:type="dcterms:W3CDTF">2023-02-05T21:05:20Z</dcterms:created>
  <dcterms:modified xsi:type="dcterms:W3CDTF">2023-02-13T01:34:46Z</dcterms:modified>
</cp:coreProperties>
</file>